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4392" r:id="rId2"/>
    <p:sldMasterId id="2147484428" r:id="rId3"/>
    <p:sldMasterId id="2147484548" r:id="rId4"/>
    <p:sldMasterId id="2147484584" r:id="rId5"/>
    <p:sldMasterId id="2147484596" r:id="rId6"/>
    <p:sldMasterId id="2147484608" r:id="rId7"/>
    <p:sldMasterId id="2147484620" r:id="rId8"/>
    <p:sldMasterId id="2147484632" r:id="rId9"/>
    <p:sldMasterId id="2147484644" r:id="rId10"/>
    <p:sldMasterId id="2147484668" r:id="rId11"/>
  </p:sldMasterIdLst>
  <p:notesMasterIdLst>
    <p:notesMasterId r:id="rId32"/>
  </p:notesMasterIdLst>
  <p:sldIdLst>
    <p:sldId id="278" r:id="rId12"/>
    <p:sldId id="410" r:id="rId13"/>
    <p:sldId id="413" r:id="rId14"/>
    <p:sldId id="411" r:id="rId15"/>
    <p:sldId id="412" r:id="rId16"/>
    <p:sldId id="406" r:id="rId17"/>
    <p:sldId id="405" r:id="rId18"/>
    <p:sldId id="401" r:id="rId19"/>
    <p:sldId id="415" r:id="rId20"/>
    <p:sldId id="414" r:id="rId21"/>
    <p:sldId id="418" r:id="rId22"/>
    <p:sldId id="400" r:id="rId23"/>
    <p:sldId id="419" r:id="rId24"/>
    <p:sldId id="421" r:id="rId25"/>
    <p:sldId id="422" r:id="rId26"/>
    <p:sldId id="423" r:id="rId27"/>
    <p:sldId id="420" r:id="rId28"/>
    <p:sldId id="416" r:id="rId29"/>
    <p:sldId id="394" r:id="rId30"/>
    <p:sldId id="409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A959C2-CF9C-439D-91DA-CBAA35961E64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3CA9B-BD83-4251-94C8-AC92F395F9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763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EF5D-2C3C-4273-BC42-32CD2D4E7603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8BDE-E88C-4CB1-AE18-BFFA3B5AC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8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CD1F-B83B-46D5-89C3-80DBDECEB143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80C7-7F3E-4C82-83C9-E5426A08E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161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7B740-8C35-4FE7-8A2C-9500D211DF7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625D5-45CC-44BD-B90E-A49F3AB954A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97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5A75-F944-44D9-A6D5-F15D75CBE1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D562-45CB-4A2F-A4C4-29B550DE987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431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11DD5-1D24-4E18-85CC-F7981B64442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FEB8-269E-4347-99C7-961DC54CCA4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82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90AD5-EDAD-4EAE-A334-00D52BF02F6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A09C-B57B-4991-B8B1-AA5CE507C6B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51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0037F-F194-44CC-8988-CF1FF3A5682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36E86-A539-4036-92D7-B68C1500683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83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DDE4-0D84-4504-A92D-07C2718EC1C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8CD8-D11C-4BEF-A159-654795EFEF9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516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79D7-6989-4D1A-AFF4-5B66ADE48E2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63809-9CEB-493A-A334-5EAC8484667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35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511F-2592-4F36-80D9-AF3761BA14A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3356F-DC3A-4E11-93F2-C4F8A16F1E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23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BD00-3CD0-4764-A3C8-14D96AE1595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C5F4-A155-496C-9A2A-B90396595E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5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E632-F7E3-4897-9A58-21BAC7E23B2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63BF-DEAB-4117-9BD4-1B696F7B8DA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6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3774-9E0A-4499-915C-A2B9D7F098C1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1867-D27D-4F94-9EB0-3B9123538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733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F0927-8B13-4092-9003-846C14A831A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D538-EF29-445C-BC21-70BBB945C4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636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04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90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6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15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658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489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52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50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7B740-8C35-4FE7-8A2C-9500D211DF77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625D5-45CC-44BD-B90E-A49F3AB954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510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460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5A75-F944-44D9-A6D5-F15D75CBE13E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D562-45CB-4A2F-A4C4-29B550DE987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55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11DD5-1D24-4E18-85CC-F7981B644428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FEB8-269E-4347-99C7-961DC54CCA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32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90AD5-EDAD-4EAE-A334-00D52BF02F6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A09C-B57B-4991-B8B1-AA5CE507C6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9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0037F-F194-44CC-8988-CF1FF3A56826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36E86-A539-4036-92D7-B68C150068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83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DDE4-0D84-4504-A92D-07C2718EC1CA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8CD8-D11C-4BEF-A159-654795EFEF9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8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79D7-6989-4D1A-AFF4-5B66ADE48E2F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63809-9CEB-493A-A334-5EAC848466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60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511F-2592-4F36-80D9-AF3761BA14A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3356F-DC3A-4E11-93F2-C4F8A16F1E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0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1465-9542-43BE-959A-CF9C8C770332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DF62-B568-4616-9956-61FD8D021F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0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BD00-3CD0-4764-A3C8-14D96AE1595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C5F4-A155-496C-9A2A-B90396595E6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26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E632-F7E3-4897-9A58-21BAC7E23B2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63BF-DEAB-4117-9BD4-1B696F7B8D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69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F0927-8B13-4092-9003-846C14A831A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D538-EF29-445C-BC21-70BBB945C4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480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C2846-827C-41F6-8304-61F40E34473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B7432-7180-4BE7-9A82-313D274327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4F815-4641-42C5-AB2D-F912DBD0D195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47B03-8C84-4B0D-91F0-749E605F7F6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EE07A-D2D7-4096-9B6D-E38D1133FFD2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039D0-8D5B-49AF-94A3-C4C2C45F826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503B3-62D1-42E2-A271-2665D5526458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84A8F-6DDF-4110-A7EB-636DA07843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1D173-6F17-4D4F-ABD6-0BC996489155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37248-A95B-43D3-B57A-1D9A9C32DD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79331F-9B60-4B05-92D5-1B3BCFA3E62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50CDD-B06B-43FD-8CC0-B099F26B286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8B84F-4582-473D-8144-13E9151B7F87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2E8C-A8B3-4EAA-BDAA-92A065DC2E0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B56A-2AD1-4033-924B-CE2203B6C48D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FC89-BD1E-4DA7-9E7F-3068AF578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2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DC4CD-B487-4EB3-AC7D-D59FFC5443B6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3C6DC-1C14-48D9-AD6A-0A6E462D91B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2C4D3F-A194-4245-A173-044102CB597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B773D1F-6C26-4652-B8B1-6F0CEFF5A2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18941-B049-4C57-A9DE-66237A3D3D7C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E7E63-AC4E-4F50-B3F2-BADD6F96348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CF851-B090-4A49-A602-FB636C26196A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6CBF-5DCC-4632-84AD-734E5FEE380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9EF5D-2C3C-4273-BC42-32CD2D4E760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8BDE-E88C-4CB1-AE18-BFFA3B5ACE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E61465-9542-43BE-959A-CF9C8C770332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DF62-B568-4616-9956-61FD8D021FD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1B56A-2AD1-4033-924B-CE2203B6C48D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4FC89-BD1E-4DA7-9E7F-3068AF57829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5EBD1-EE80-4522-872E-8DD186F0620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8A08E-07CB-4C1F-B1E5-5946D26893C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B1712-0D52-42E7-9A50-A4AC90FA215C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73B02-31A9-4572-9FD0-FA668F8D60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4E239-0278-4856-A067-783CF530358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E7F9-BB7A-4024-80F5-D6120AA208D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EBD1-EE80-4522-872E-8DD186F06203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A08E-07CB-4C1F-B1E5-5946D26893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56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10173-6F68-4FBF-8E56-63BC4A49A4BB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18C9A-71D4-4CC1-A124-9C61D09150A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CFF81-44C3-4625-9384-9ADA1B3C233B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29AAA-4D78-438E-A5C0-0FEA5C8F72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8DF2B-997F-470B-A42C-736649D2850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247489-E226-41CB-9726-674DBDE8A6D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0CD1F-B83B-46D5-89C3-80DBDECEB14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880C7-7F3E-4C82-83C9-E5426A08E1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53774-9E0A-4499-915C-A2B9D7F098C1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71867-D27D-4F94-9EB0-3B91235384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7B740-8C35-4FE7-8A2C-9500D211DF77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625D5-45CC-44BD-B90E-A49F3AB954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5A75-F944-44D9-A6D5-F15D75CBE13E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D562-45CB-4A2F-A4C4-29B550DE987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11DD5-1D24-4E18-85CC-F7981B644428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FEB8-269E-4347-99C7-961DC54CCA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90AD5-EDAD-4EAE-A334-00D52BF02F63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A09C-B57B-4991-B8B1-AA5CE507C6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0037F-F194-44CC-8988-CF1FF3A56826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36E86-A539-4036-92D7-B68C150068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1712-0D52-42E7-9A50-A4AC90FA215C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3B02-31A9-4572-9FD0-FA668F8D60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526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DDE4-0D84-4504-A92D-07C2718EC1CA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8CD8-D11C-4BEF-A159-654795EFEF9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79D7-6989-4D1A-AFF4-5B66ADE48E2F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63809-9CEB-493A-A334-5EAC848466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511F-2592-4F36-80D9-AF3761BA14A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93356F-DC3A-4E11-93F2-C4F8A16F1E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BD00-3CD0-4764-A3C8-14D96AE1595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C5F4-A155-496C-9A2A-B90396595E6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E632-F7E3-4897-9A58-21BAC7E23B2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63BF-DEAB-4117-9BD4-1B696F7B8D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F0927-8B13-4092-9003-846C14A831A4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0D538-EF29-445C-BC21-70BBB945C4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C7B740-8C35-4FE7-8A2C-9500D211DF77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1625D5-45CC-44BD-B90E-A49F3AB954AA}" type="slidenum">
              <a:rPr lang="es-ES" smtClean="0">
                <a:solidFill>
                  <a:srgbClr val="EBDDC3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0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5A75-F944-44D9-A6D5-F15D75CBE13E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88D562-45CB-4A2F-A4C4-29B550DE987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0865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11DD5-1D24-4E18-85CC-F7981B644428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61FEB8-269E-4347-99C7-961DC54CCA4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1990AD5-EDAD-4EAE-A334-00D52BF02F63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ACA09C-B57B-4991-B8B1-AA5CE507C6B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E239-0278-4856-A067-783CF5303584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E7F9-BB7A-4024-80F5-D6120AA20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733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3C0037F-F194-44CC-8988-CF1FF3A56826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3C36E86-A539-4036-92D7-B68C1500683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08719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DDE4-0D84-4504-A92D-07C2718EC1CA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F28CD8-D11C-4BEF-A159-654795EFEF9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09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79D7-6989-4D1A-AFF4-5B66ADE48E2F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063809-9CEB-493A-A334-5EAC84846675}" type="slidenum">
              <a:rPr lang="es-ES" smtClean="0">
                <a:solidFill>
                  <a:srgbClr val="775F55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511F-2592-4F36-80D9-AF3761BA14A9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93356F-DC3A-4E11-93F2-C4F8A16F1E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4587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DB8DBD00-3CD0-4764-A3C8-14D96AE15954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90CC5F4-A155-496C-9A2A-B90396595E6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2217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E632-F7E3-4897-9A58-21BAC7E23B29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63BF-DEAB-4117-9BD4-1B696F7B8D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557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BD1F0927-8B13-4092-9003-846C14A831A4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9170D538-EF29-445C-BC21-70BBB945C4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10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31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94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9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0173-6F68-4FBF-8E56-63BC4A49A4BB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8C9A-71D4-4CC1-A124-9C61D09150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320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3932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0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4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518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65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228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61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42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2C7B740-8C35-4FE7-8A2C-9500D211DF77}" type="datetimeFigureOut">
              <a:rPr lang="es-ES" smtClean="0">
                <a:solidFill>
                  <a:srgbClr val="CCD1B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1625D5-45CC-44BD-B90E-A49F3AB954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0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5A75-F944-44D9-A6D5-F15D75CBE13E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D562-45CB-4A2F-A4C4-29B550DE9877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FF81-44C3-4625-9384-9ADA1B3C233B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9AAA-4D78-438E-A5C0-0FEA5C8F7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9272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F11DD5-1D24-4E18-85CC-F7981B644428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761FEB8-269E-4347-99C7-961DC54CCA4C}" type="slidenum">
              <a:rPr lang="es-ES" smtClean="0">
                <a:solidFill>
                  <a:srgbClr val="CCD1B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723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90AD5-EDAD-4EAE-A334-00D52BF02F63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CA09C-B57B-4991-B8B1-AA5CE507C6B0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5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0037F-F194-44CC-8988-CF1FF3A56826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36E86-A539-4036-92D7-B68C15006832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2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67DDE4-0D84-4504-A92D-07C2718EC1CA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28CD8-D11C-4BEF-A159-654795EFEF94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2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879D7-6989-4D1A-AFF4-5B66ADE48E2F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63809-9CEB-493A-A334-5EAC84846675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511F-2592-4F36-80D9-AF3761BA14A9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93356F-DC3A-4E11-93F2-C4F8A16F1E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BD00-3CD0-4764-A3C8-14D96AE15954}" type="datetimeFigureOut">
              <a:rPr lang="es-ES" smtClean="0">
                <a:solidFill>
                  <a:srgbClr val="CCD1B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CC5F4-A155-496C-9A2A-B90396595E69}" type="slidenum">
              <a:rPr lang="es-ES" smtClean="0">
                <a:solidFill>
                  <a:srgbClr val="CCD1B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0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E632-F7E3-4897-9A58-21BAC7E23B29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63BF-DEAB-4117-9BD4-1B696F7B8DAB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F0927-8B13-4092-9003-846C14A831A4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170D538-EF29-445C-BC21-70BBB945C4D7}" type="slidenum">
              <a:rPr lang="es-ES" smtClean="0">
                <a:solidFill>
                  <a:srgbClr val="CCD1B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51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DF2B-997F-470B-A42C-736649D28504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7489-E226-41CB-9726-674DBDE8A6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7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82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847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22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6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803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0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2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6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288338-2C26-4101-B838-FC48B5264DF0}" type="datetimeFigureOut">
              <a:rPr lang="es-ES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F07A8-56A3-41BA-B024-B6F96F026B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283" r:id="rId2"/>
    <p:sldLayoutId id="2147484332" r:id="rId3"/>
    <p:sldLayoutId id="2147484284" r:id="rId4"/>
    <p:sldLayoutId id="2147484333" r:id="rId5"/>
    <p:sldLayoutId id="2147484285" r:id="rId6"/>
    <p:sldLayoutId id="2147484286" r:id="rId7"/>
    <p:sldLayoutId id="2147484334" r:id="rId8"/>
    <p:sldLayoutId id="2147484287" r:id="rId9"/>
    <p:sldLayoutId id="2147484288" r:id="rId10"/>
    <p:sldLayoutId id="2147484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E83333-8564-4DFD-A223-35CCCBF423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CEB871-4C49-4D1E-BABF-B7E181B3A28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5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9AF599-D380-4295-B1E7-C126326A2F7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10/05/2016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71FB80-FF7A-456A-B0FB-3CC3D0D58265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E83333-8564-4DFD-A223-35CCCBF423E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CEB871-4C49-4D1E-BABF-B7E181B3A2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9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4E83333-8564-4DFD-A223-35CCCBF423E9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CEB871-4C49-4D1E-BABF-B7E181B3A2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288338-2C26-4101-B838-FC48B5264DF0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ECF07A8-56A3-41BA-B024-B6F96F026B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88338-2C26-4101-B838-FC48B5264DF0}" type="datetimeFigureOut">
              <a:rPr lang="es-ES" smtClean="0"/>
              <a:pPr>
                <a:defRPr/>
              </a:pPr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CF07A8-56A3-41BA-B024-B6F96F026B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E83333-8564-4DFD-A223-35CCCBF423E9}" type="datetimeFigureOut">
              <a:rPr lang="es-ES" smtClean="0">
                <a:solidFill>
                  <a:srgbClr val="775F55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EB871-4C49-4D1E-BABF-B7E181B3A2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9AF599-D380-4295-B1E7-C126326A2F7B}" type="datetimeFigureOut">
              <a:rPr lang="es-E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10/05/2016</a:t>
            </a:fld>
            <a:endParaRPr lang="es-E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71FB80-FF7A-456A-B0FB-3CC3D0D58265}" type="slidenum">
              <a:rPr lang="es-E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288338-2C26-4101-B838-FC48B5264DF0}" type="datetimeFigureOut">
              <a:rPr lang="es-ES" smtClean="0">
                <a:solidFill>
                  <a:srgbClr val="534949"/>
                </a:solidFill>
              </a:rPr>
              <a:pPr>
                <a:defRPr/>
              </a:pPr>
              <a:t>10/05/2016</a:t>
            </a:fld>
            <a:endParaRPr lang="es-E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CF07A8-56A3-41BA-B024-B6F96F026BB8}" type="slidenum">
              <a:rPr lang="es-ES" smtClean="0">
                <a:solidFill>
                  <a:srgbClr val="534949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9AF599-D380-4295-B1E7-C126326A2F7B}" type="datetimeFigureOut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10/05/2016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lumMod val="75000"/>
                  <a:lumOff val="25000"/>
                </a:prstClr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71FB80-FF7A-456A-B0FB-3CC3D0D58265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10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avidmerrill.com/Papers/firstprinciplesbymerrill.pdf" TargetMode="External"/><Relationship Id="rId2" Type="http://schemas.openxmlformats.org/officeDocument/2006/relationships/hyperlink" Target="http://www.sciencedirect.com/science/article/pii/S036013151400178X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edesabiertas.blogspot.com.es/2014/12/mooc-y-diseno-instruccional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opendefinition.org/od/1.0/es/" TargetMode="External"/><Relationship Id="rId4" Type="http://schemas.openxmlformats.org/officeDocument/2006/relationships/hyperlink" Target="http://opencontent.org/blog/archives/35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x.um.es/courses/course-v1:umX+DICA101+2016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85" y="1083701"/>
            <a:ext cx="7358510" cy="4433531"/>
          </a:xfrm>
          <a:prstGeom prst="rect">
            <a:avLst/>
          </a:prstGeom>
        </p:spPr>
      </p:pic>
      <p:sp>
        <p:nvSpPr>
          <p:cNvPr id="44034" name="1 Título"/>
          <p:cNvSpPr>
            <a:spLocks noGrp="1"/>
          </p:cNvSpPr>
          <p:nvPr>
            <p:ph type="ctrTitle"/>
          </p:nvPr>
        </p:nvSpPr>
        <p:spPr>
          <a:xfrm>
            <a:off x="169909" y="15874"/>
            <a:ext cx="8358807" cy="467629"/>
          </a:xfrm>
        </p:spPr>
        <p:txBody>
          <a:bodyPr>
            <a:noAutofit/>
          </a:bodyPr>
          <a:lstStyle/>
          <a:p>
            <a:pPr algn="l"/>
            <a:r>
              <a:rPr lang="es-ES" sz="3200" b="0" dirty="0">
                <a:solidFill>
                  <a:schemeClr val="tx1"/>
                </a:solidFill>
                <a:effectLst/>
              </a:rPr>
              <a:t>Diseño instruccional de cursos abiertos en línea</a:t>
            </a:r>
            <a:endParaRPr lang="es-ES" sz="3200" dirty="0" smtClean="0">
              <a:solidFill>
                <a:schemeClr val="tx1"/>
              </a:solidFill>
            </a:endParaRPr>
          </a:p>
        </p:txBody>
      </p:sp>
      <p:sp>
        <p:nvSpPr>
          <p:cNvPr id="3" name="AutoShape 4" descr="data:image/jpeg;base64,/9j/4AAQSkZJRgABAQAAAQABAAD/2wCEAAkGBxQSERUUExQWFhUXFx4YGRgXGR8YGxcgHB4aHSAgHh0aHCggHh0nHhocITEiJSkrLy4uIB8zODMsNygtMCsBCgoKDg0OGxAQGzQkICQ0LCw0OCwsLC80NC80LCw0LDAsNDQsLCwsLCwsLCwsLyw0LCwsLCwsLCwsLCwsLCwsLP/AABEIAN8A4gMBEQACEQEDEQH/xAAcAAACAwEBAQEAAAAAAAAAAAAABgQFBwMCAQj/xABKEAACAQIEAwUFAgkLAwMFAAABAgMEEQAFEiEGMUETIlFhcQcUMoGRQqEjM1JicoKxwfAVJDRDRFOSorLR4RZjczWz4iVUw9Lx/8QAGwEAAgMBAQEAAAAAAAAAAAAAAAQCAwUGAQf/xAA9EQABAwIDBAcGBAUFAQEAAAABAAIDBBESITEFE0FRMmFxgZGx8BQiocHR4RYjM1IGNEJT8RUkYnKCQ0T/2gAMAwEAAhEDEQA/ANwwIRgQjAhGBCMCEYEIwIRgQvhOBCWc349ooG0dr2snSOAGVifDu90HyJGIGRoTMdHM8YrWHM5Kt/6kzOo/ouXiJTa0lW+n6xghuXhfEcTzoPFW7inZ+o+/U0fNcJKLMJPx+axQ3G6U0Qa1/BzZhzGKXzsZ05AFNu6/oiJ7T9FFbhiBt5a/MZtwbdppB6cmW4PzGFXbQph/WT4q4Gb+mNo7gub8H5ZqJaKolJ5s0n/yBxUdpUvIn12qwOrAMiB3D6LnUcKZQBvTyrc21dry/wAUlsejaFOTbC7w+68MtXxePh9FI/6Uoxbs6mvh0jbRLz8twfutiY2jSn+ojxUb1HFjXdw+y7w5PUR/0fOJefw1EfaA2sLXflc25eeL2VcLujJ4qpxH/wBIfC4+qkpmOcw7mGlrU8YX7NyLczqNvkAcMhz+Fj2KospXcS09Yv5LvS+0anDBKuOajkO1pkOk+jAbjfmQMS3o45KJoZDnGQ4dX01TZR1kcyB4nWRDyZGDA/MYmDfRKOaWmxFl3x6vEYEIwIRgQjAhGBCMCEYEIwIRgQjAhGBCMCEYEIwIXxmsLnAhJuZceq0hgoImrJxz0bRJ5tJyt6bdLg4rMmdm5pxlGcOOU4R16nsCqqnIZ6g3zSsJB/slL3UHkx5n57+DHCs9RHF+q7uCYjeNKdne71YKxoexphppKeOEflAanPqx3PzvjKl2udIm27Vb7K+Q3mcSqLinid4pIIbGWWocqiu+hBa1yTY2G42A33xTFvatrnyPOFutvpkh4jhIaxuZXmenq5YVXtVp5e1JZowJAY7tYLrHOxXcgbg9NsUNfTxvJw4hbjln1q0tlc217Hq5Kg4HgkeeoaaoneWnqXjsz3Rk02W6cgb3a4ty9cOV72Mja1jAA4A6cbpemaXPJc43BUmes9xqawG5jkgNTGOmtBpdB5sdJt54ixntMUZGoOE9nAqRdunvHAi4UPO8lWOly2jIUg1MQkB+1YM0n1JP1xZTzl0s0w5G3yUJYgI44+sfddctnNO+aU6swgp41kjFyTGGiLEKSb2BGw6WxCRu+EEhHvONj12K9ad2ZGA5D6IhzOoSjoII3vU1Qv2kpLlBbtHY6t2IBAAO33YHQxOmlkePcZwGS9EjxGxrdSp+R5xPC1ZHUyrIaVFftlHZllZWazBeRGnp44jIwflvgu3Hla69aem2XPCrXIeNRWKsU0BtJH2ix1CK6yJexKsLg2uNm3sRtht9TUU4JcQ9oNjwIVLIo3kYbtOq6jhymLdpRTSUExP9W2uFj4MpNreWw8sXw1sEhtfAev1ZWudMBaQCQfHx1UwcVVlBYZjB2sPSqphqX1dOnrt5A40A8t6XiEv7PFL+i6x5H5HinPLMziqIxJDIsiH7Sm/yPUHyO+LAQcwknscw4XCxUvHqijAhGBCMCEYEIwIRgQjAhGBCMCEYEIwIVPxNxJBQxdpO1r7Ki7u58FH7zYDqcRc4NGauhgfM6zf8dqTqmjqswHaZgzUtITdKSM/hZbf3h528vuW18LzStY3FKbBOsLIjhhGJ/PgOz6r7mnEkNCkdPDH2Yc6YoYReSQ+JJP1YnrzOMs1c1SCIfcYNSV66NrTimOJxXekkLIrFShIuVbmp6g2259RscYcgs4i9+vmtFhu29rKxky8iIS6lsbbdd/O+58umHn7PwUwnxcjbtSrarFNu7Jc4kymnqEUVHdsw7Nw2hkZrAaW6Em3PYm3limlnmicd1nzHUrZ443gY1RcI5pMK6po2lNRFCoKzNYsD3O4zDZj3m3O91PycrYY9w2YNwuPBL00jt4Y73A4qdk+XyRZnWPobsZljYPtbWoAI533uTe3l0xVPKx9JGL+8OHUpxMc2dxtkVO4hyBapqdm5wzCT1A3K/MhfpiilqjAHgcRbvVk0IkLTyKicTUU7VNJNFGZUgMjMgdULF1CrbXYbbnni6kkiEUjHusXW4EqE7Xl7XNF7XVbmmT1Jo61xGGqatheNWB7NBZVUsxAYhL3I6nbxxfFUQ76Nt/cZxPEqp8Um7cbe85e88DUtdTVBjkkp0gMH4NdbRtzB0jexAA8MeQETwPjBAcTfPK4RJeORr7ZWsqirSVqVo2BjqM0qdlb4o4hp+IeCoNxz73jhlhZvcQN2xN+KqcHYLHV5+CueEKd5JnllZbUmqjjWNSqDRp1v3tyTYC3IWPPnhauc1rAxg6fvG+vUFbTtJcXO/pyUHI82MdII6ZddVVSTTRr+QrSMBLITsEAUfpGwHXFtRAHzYpTZjQAevLQeslGKUtZhZm43P3TjBxEaaSCnkcGWdT3VUlGKgFu6SSoO+/lvimmmmja58XQbwOeXUpyxxuLWv6R4hfZOHV7Tt8tk9zqubR/1E3lp5D6beF98atNVxT9A2dyUHuewYJxibz4hXXDnGYkl91rE92rB9g/BJ5xtyINuV/Qmxw81+djqlZqXC3eRnEzy7U3YsSiMCEYEIwIRgQjAhGBCMCEYEIwISxxdxYKUrBCnb1kv4qFf9T+CixPS9jyAJEHvtkNU1T029u5xs0an1xVJluTCCU1NWwqa9hzO8dP1CoPEfXwtck51XWMp+t/km24phgjGFnxPb6sFDzniSOKojSoYqZgSsjW0XUjuk37vxC2wGMUxz1YdLe5HD6JgOjgIZa11A4l4cNTJBPFN2M0BJVtOtSD0IuPDn4E7eHlLViFro3tuHIngMhDmmxCi0mcVUNbFSVQikEysY5YgUN0BYhlJPQdPEc98Wvp4JIHTRXFrXBUGyyMkDH535JommVFLOwVRzLGwHzOwwg3G8YBc9Waawi97ZpazPiWnlDQRwvWE8440LKbG4vtuL25A4fp6GfFiBwn4qckYLfzLAda+QUddGvdgo8uiJ5ysifOw6+qjGm3ZT5T75Lj2pN1XRwDI+GXmok6xgjt87Y+K08TG/XZ0IA3PhjRi2EeDPXek37dgb0W+JJUSV8tHOszOQnmV0gfR9/24bbsJ3IfBLu/iEDRo8PuuUcmWD+0ZoPnF+449/wBEN7C3j9l4P4iOpYPD7qUi0d/wOb1cW+3axO62P6JAB88Uv2E79o+Cubt+I9Jo7rhWVKlZ/Zq+jrOuhmEcltvsnSfqcZ0+w7atI8f8JuPatLJrcd916qM9mgYe/UMkWncSqO0Vb3Gzch1GzE2PnjMk2ZIwHAcj64J1pil6DgT4FSqOeGaCZaSVNUgdufwvID3ittQGrfl44UcJGSNdMMhbTkFF0Ra1zRkTdQFipsloy5ux2BY/HK1jpW/Qc7DkBf52F0u0JsOg8h9UvhZSx34qopMmqfweYzNGtRqMj9qWCQQ9m6hNI321XI28OdyXHTw50rB7umWpN81SI35TO11z4BMPBq1DRtPUyMxmOpEKhFjQX02XexYG5uSfh6g4RrnRMeI4hbDx6+OfUmKZr3NLnm9/JMeY00NZF2NWLgfBMPxkR8Q3M9P336OUe0g4CObuP1+qrfC+F28h7xzXLKOIJsvkWlzJ9cTbQVm+l/zZDc2a3Un1J+LG41xbk7xS0kLZgZIRnxby7OpPwOLUgvuBCMCEYEIwIRgQjAhGBCWONOKDSqkUCdtVzHTDEN/HvsPyRb52PIAkQe+2mqZpqfeEucbNGp9cVTZNlPuOt5H7avm3mnO+i9u4lxsNvAXsOQCgZVbWinGBubz8E6Aam2VoxoEicYZvUXDNFLHRRzaJiraZnsfjuLkR3sbg3bqRfZekhjOZcDI4XF8x/lRne7gLMBtkrTjZBNQe8QlZOxtMhPeV1AIcMOqlC1xhagcYqgxvyxZd/BXVID4sTc7Zrzw/l08MUPZzJUU8ijWsh0iJWBN4mF+4B3dBv03G9pVEsb3uxNLXjS3Ht6+teRMe1osbtPrJQaDQJyuXxS1lVbSZ5XaRY1JJA1MbBR47A+Jwy2GepGF+TeQFvFXiCKAbyQ27de5fcwipomvmFQ1dMP6iBtMKHfZpBbf9EAjqMb9HsY2yFh68VlVW3Wx5Qi3n9lBqeNZ9JjphHSRfkQKFJ9XtqJ8xbG9Ds6GMZi656evmlNyUuzzM7anZmY82Ylifmd8PNaGiwFkkXE6rxj1eLtR0rSuqICzMbAKLknwAxmbR2gKZuFubzoPmVoUNCah13ZNGp+S0HNfZm8dCsim863Z0XcWPIL1LD7z8sc6188L9+HXfx6+pbZEMrdyW2bw5jrWckWNjjrKSqZUxCRn+Cucqad8EhY5fCMMqhXOV8U1dPtHO+nlobvoR4aXuALeFsLyUkUmrfBXMqJGaFWK5nQVJvUQGkm6VFJcKD4tFfbzK3Jxk1OxgQcGfrwW1S7dlZ7r8x15/dW08tTTRh5hHmFFe/bxAOUtv3x0It9rkftX2xy1Tsp0brs90roYKmnqh7uR5HTuKmVQXMFh7ORGpw+qdN9TgAlVPgNdiVPMdfHKjPsuLEPetkfNSnic4hp04ppoJI1e8q6lsRa1xc9SDsdr4jQzRRy4pRf4qFTG97LMUHOsyhgWSZyI4hc79PIDqSeQHoMeSN9pnO5bqvWO3UQ3h0UfhzNo8woh7xFenl1d1t2QBmVXUjcHa+3K+3npRVHskvs8hu3Lu+yWwueBPFk7zXfh/NJMsmSiq5DJTSb0tS3Kx5RseXob7XHQgLssdbI6cCqZWNnaZYxYjpD5j5rQ8XJBGBCMCEYEIwIRgQqfiriCOhpmnk3tsi9XY8lH0ufAAnpiLnBouroIXTPDW/wCBzSpkNC9PqrKqzV9QLm/KnTooB5bAD5W6EnOrKr2dvN7tE8Q2Y7tmUbfiefrgqaaRMzp5FRpowH7kwuuplNw6m/fXUOvO3ocYvv0koc+zidR2635FMe7OwtbkBoo+S5w5c0NeqicqQGt+DqU5Er01WvdfW3gJT04AFRT9H4tP0XkcpvupdfNRsryxsuNQryKcuI1Ir3Z1Ztig8V5+u3XUcWSzCqDS0fmDwy4lENO9jiwZtK4RU3bwLJOfcssXaONPxtRa9go68rknb13Ya9Fs10j8RzcdT60CjVVsNE3C3Nw8B9SqzN+KWeP3emQU1KOUafE/nI/Nieo5eN+eOvpdnxwi5zK5Crr5ahxJKoqaneR1SNS7sbKqi5J8sOvc1jcTtEm1pcbBaxDwNR9iEZLsQAZgzagxsNYs2jQCSbabWt1xzDtqS764OS3BQR7uxGayrMKGSCRopVKuvMH7iPEEbg46WKRsjQ5qxHsLHWK4AX5YqrKptNEZHf5Ktpqd08gjb6C2X2a8LrTgSSj8My3AP2Btt+l1PhsNrb8fE50splk6RXSyhsbBFH0QtBdQQQeR2OG0ssT9pPDXZOZ4x3WYhwOjXO/o37fXFFHVGknv/Scj9e5XVNP7VBb+oafMJEx2oNxcLliLJq4D4ZFXIXlU+7pe++nW21lBG+2oEkcttxfGdtCt3DLNPvJyjpt665GSt+P+FYooRPTxldLASKpJUKRYPZiSLMACQftXOFNmV75XYJCma6kaxuJgSbk2czUknaQOUPUc1YeDKdiP2dLY15YWSizgs2OV0Zu1M1F2VY4loytHmHMw3tBU+IS+yseeg7few5naOyPdJtdvrw7V1Gz9shwEc2Y+I7PorjKuIGlEkLIIqyMEGKS4UsPPnb6kDfcb44+ooty+7r4ePMLedm3Ew3B0P1VflfDs87e85gytML9lCN4oOdm03szX33J6b8rXSVkcQEdOPd4niUiyB7/fl14cgo/DVLOxjCVbe5040l1REWdkO4UnUxQEHU5NjyA5nFtU+IA3Z+Y7hcm1/nyChC15OTvdHddN2W1NPmVIYn1GmlLaGI0MjKxAdSehIJ3vz3FiwxZSTOgf7NOezq6l64m4qIdfNWPBOdSxytl1Yf5xCLxOf7RF0YEk3YAb9fmrY2mG3ulK1MTSBNH0Tr1HknXFiTRgQjAhGBC+MbYELN6KcZjWvXSC9JRsUpl6SyX3k+oBH6vVWurLK1oMjtAtMsMUYhb0369Q5fVGaZrDI7wyzxiWQFSmsBu8LWCk35csc041Er/aMJOd9MuxNNETG7q6V8t4VroohB/KGmFSdJSIdpbfbUT3Rf19bYZkraZ795uruPNUsp5WjDjsFCy8rLFOMwft4qScGGo2UuRuVBXmbgAjz57XF0t43NMAwl4zHzRAwzEsfnY5FSmZZFXMMwB7K/8ANaO/46322/7e+5t3tulg2vsvZd7Ad59fAKG0tpNpWlkZ97ifkPqquMVWb1YBOpz8kiXwA+yo29fMnGzW1LaZop4OkdTyHPt5Ln6SAzuM83RHxPLsXbjfhJ6CQb6om+B7WvtuCOhH3jfFNBXOgeIZTdp0J4HkVbWUjZmmWIWI1HzCq+G8zFLVRTFSyqSGUGxIZWQ2PjZif3jnjdqYjNEWDisiCTdvDlpJ9oVECBqmN1vcRCwP5JvJe/pt5453/RprfdbP+pRrPOLc6FZUmVVKLpVFDEFrKLXNtrnwG2OgpIDBHgJWPUyiV+IK89mfD3vE4lYdyMi3gW5j5Ad7/D445raNQaqowDot8+J+S3qKL2enxHpO8uC22CkVOQ38Tz/j0xBrA3RBcTqu+JrxVGc5NHLC6aQFK6So2FvIdCOY9B8qZYg4K2OQsK/POcZe1PM8Tc1NtuR63HkQQfnjY2JV7yMwu1b5cPBZu1qcNk3rRk7z4pv4K4yhpoOxmWQaSzKyANq1b2IJFjcbH15YntDZz5342lV0da2JuFytM947pXpJFiMjSSxtHpKaNGsFSWOog7Hkt9/DC9LsqSOUOOgV09ex8dhqVmGN972saXONgFkMaXODWi5TRlnBNTLSNVIvwkFV5Mw6svpz8TvbpflpNp1EkhlZ0Rw5jrXQsoIGM3T+kePI8h81Jo61MxCQ1L9jWptT1fIv4Rynrv8AC3O/mSHtnpoqmLfw6cRyUqKulo5TDNmPPrCnwVDViNRVZeCojYdqg27VVsWF/Bhz0ncEEXBxyEsJo5N40XHkeBXRSxiVgLT7p9WK8cT1YdkoIlfs7fh+xRjpQAaYhpGlC46kgBfXHtHGQDUPOfC548+7vSk78xE3TjbyVtSTT9z8DHTU6DcSOC+kCwAVO4gGxvqPLlvhV7Yjf3i955Dj35nwVrS/LLC0c1YZpB79TRz0zg1VN+Fp3U/jVHNPO9rW9B1bG3Rzulbu35Palrsifzjfr1f4TdwnnyV1LHOtgSLOv5Dj4l/ePIg9cabHYhdIzwmKQsPocFcYkqUYEIwISZ7ScxkMcVDTn8PWN2YP5EY/GMfK23pqtuMVyE9EcU5RsbiMr+i3Pv4BcK3sqaOKmRlSKK0a6iBqc8z5sWv6kt44wNpTGR+5YLhuZ9dScpgTeaQ5uWd5tkVRTw1AeGPMI5WaQm2idGYcxYHUBtbTuOm2Jw1UUr22cWEZcwRyVckL2NNxiB8VYZA8s0KxtPS1lPoAkLgpJHYC4de9qP6Wk33xTUNZG8uDXMdfK2YPYpwlz2gEhw+IUegp4JQZnTRllGdMUY/tMnQC53udyT0O/NiNjZ1FJK+7s3HX1yC9rallDDhbk4/AfUpezjNJq2o7R93chVVeSjoqjwF/mT546yeRlDTkju6yuQhjfVz28eocVs/s94eWkjI2MpALt5m+w8ha3zJ645mHE4ue7Nx1W9NYAMbk0aK44qyxKinZJBsbW8QTsCPMGx+WJTtDmKMLy19wvzxmdC0ErxOLFSR//PI8x5EY3Nj1pmj3bz7zfiOBWVtOlET8bOi7z4hRcbCy16jQsQACSTaw5nCG0qn2enc4anIdpTlBT7+cMOmp7At84RoRSRxxAXIXv23uTuT6XFvQY5Kn902XRTnFmmvDyVRgQuVTNoUnn4fx4eePCbC69GayH2n5QNEc6jlaNuvLdSfvF/MYUpqg09Q2XhoewpmWHfwOi7x2hZzjuhouRRgQmjgbh33qUvIPwMfxfnHov+/l6jHL7XrDLJ7Ow5DXrPLuW/s2nEbN87U6dnPvW+U8ARAoAsBblt9MUAWFlaTdYv7UOGxDKZox3WazDwY73+Y3/SB/KxGjqvZKjPouyPyKnUwe0wZdJunZxCj0dQcyiUBiMypl1QP1qUXcxsergXtfmL+LHDu1dni2NoyPr/CjsfaWA7qTQ+r9qu8v4jElI0wjd5I9nhQd/UOYAP18efMi2OGkpMMwjJsDxK6OU7sEgX7OKTs7qp5qhY66KR4imv3OjbWyWKhTOVAuDfo3MDljUgjijiJgIB0xO+Sy5HPc+0gy5D5p14GppaaMsyCK8rSRwg3ESMAAl/E7k22uxwlPVhs7ZIzfCLE80zHAXRFrsr6DkrKmmFBmiuDakzHcDpHOPHoNRNvMnwXHQMeCQ4aOS7mmWAg9KPy+3ktEwws5GBCDgQs44fqfeaqrzM7qv81peosObjxuTfbxcYSnnETHS8sgtN8ZDWU/P3j66gqHiSpnjqoZfdXnp4lYns2BcSNtrCXu1luB+kx6C+HTNjkic0vs9x48uV+tXSlzXg4btCkZBxfBUpNJqEYiLXV2AcIoF2Zem9/HkOu2K59nyROa0Z3t2XU46prwScrKrrHNV2EFPCsNRXKrTbDUqAE94i19tR33sCNicO01O4ylrnYg0kD5lWxuYyMzltvrwVTxhmaMyU0G1NTDRHb7Z+3IfEs19/n1OO82ZCxsIeOK4raVQ+SY41e+ynh/tpTO3wobL623PyB282B6Yxdoze01OEdFmXfxWnRxbiDEek7Pu4fVbLDTqvID16/XnitrQ3RSJJXuSMMLEAjwIviRF14sm9ruQaSk6A2+Fj/p/et/NcLsk9kqGyjTQ9nH6pgs9pgdEddR2rMcdqCCLhcoRbJNPs5yztqxSbaYxr35XFgv+Yg/q45jbU28qGwjRufefoFv7Lj3cDpeLsh2Bb5DCFFgLfv9cUAAZBWk3USrzMRSBXFlK31c972tYC/zwrNVsheBJkCL3+StjhdI27cyodXxAqkaBqXmxO3jcAG2/W52wrNtWJpaGe9f14q5lE8g4srK294W6gkAtyBO5xpYxcC+qUsVScXZQs8Ei8i4t5auan1DAYpqYwW3V0Dy1y/PMqWJFrW6Y6XZVRvqZpOoyPcsPaUG6qXAaHMd6+wQl2VVF2YgADqTti6vqhTwl/HQdvBVUdOZ5QzhqexfoDhThxIKZIzuLb221E8z42PQeFscpFD/AFO1XQyS3Nm6JkUWFsMqhUvEeSJPBKlviBv4X56h5g7/ACwvNCHjJWxSljgV+fW7SlqLqSkkT3B/JZT/ALj6Y3dk1AqKbdv1bkfksraUO4nxs0dmPmm+qr1SSLM4gBFUHsquMcopRuT8/jHz/Kxzm1qHNzOI9DxXT7KqvaIcDtRmPmFGzBJErGpKEiOaoBqZqmTvMFLEBU26DYDoPO5xlxlroRNOLhvuho58yovBEm7j1OZK6VfAmiLXBNM1YCCszyHvG42YXtotfxPryMGbTxPwyNAZyspOo7Nu0nEnCvoffqGWAEGRR20LKb2kS9wD03uvju2GdmyXa6A5WzF+XrzQ926lbLwOR9etEz8FZ377RQzn4iulx4OuzelyLjyIxtMdibdZ9TFupSz1bgrzElQlv2iZuaXL53X42Xs0tz1P3bjzAJb5YhI6zSUzSRbyZrTp9FSTRR5fRwQOyokMYaRjsNbnc78u8Tb9LGHtQucWU7Bc6+vinoHh73zv4pWTM1py0kE6VNMWJaMSq8kRO5MZ1d8b37M7+B6YXMBmGGRha/nbI9vLtUt4I82uu349y7Zhk9BXItUQjKvf7VdtQXch/EWBBDbjyxVHPVU7tz3WPyUzDFNZ4VbR1xjpJ659p61zBB4xxL8ZH3Jt1AON6KAx0znN4D5/NVVkrd/HT+r2+STmS7WHU22x0EFRuNmB/G2Xbdc3PDv9oOZwvn2cVvvCGWGniiRVvpWznzO7bn87oMYNO1wzWtO4OVpnGa9jYW573N7Dy26/sG+Pamq3Nsr3UIYd5fNTKCp7SNWsQSNwf3X5jwOLoZN4wOta/NVvbhda6pOL6D3iJ42WwKFVY8tRsQfLvBfpiqpBcLcFbA4NN1+fZ0KsQRYg7jw/g46PY9RvKUX1bke77LG2pDu6g20dmO9aj7Lsv00zPbvSPYW5kL/8i2OYkkdPM6QcT8OC3QwQxNjPAfE6rUINWkaufXDovxSiz/2j8SNHPFTwKry82uCba7BVABHeNr+lvHGXtFrJbMOq0aFpaC8nJc6alrRCXkELScxEtxceGvUQG+RHn4Z52cwjIpn2rPqVxwDWpUq8lirxt2ZRuabXP13HIcm8cP7Np8F3ONyMh1D7pStdmABYHPtV3mZYtuCFHLzPjsfkPn44dnxdyWissK45oexrZB0Y6x6N3vuJYfLGjsGWz3xHt+vySm2GXYyTuPyVl7MssElSZW+GIXH6TXC/vPqBivbM5knEQ0b5n7KWzIsEJkP9XkPutwoGOgAgggW3v09d8UsJIzVh1UjEl4uVS5VSQCTbYDf9mIk2C9Cw72mZYI51kUd2RfvWwP1Gk/XEdlz7qrDTo7I9vBTr4hLSkjVufdxUTgaoRzLRzH8FWDs7nkknON9+urb1K+GL6tpkrpWDkD8B9VGjl3NLFINcRHmu1HBqh79N29bQv2SqHMb21WHeHNRc7Hop8d+clxRSlhdha7XK+f3W7Uta60rBfiFcDKKyqH86n7BD/U02x9GlNz5ELYeeE/aKeD9FuI83fIKvdyydM2HIfVMeQ0sdGsaQrojjOwuTsSS25JJvc4hDWP8AaRK856Hs0UpKdu5LGrtwmRSZpWUXJJbVcP62zgfPYDwXHVMycR3pCo/MgZLxHun5fBPWLUikbjce8Zhl1JtYSNUyDwEYOm/ke+uKn5uA707Te5FJJ1W8fsq7i+ed7mCCOctJ3kkYBdAvbntfZfHHOSSRy1L3SOLeAt1ZJxjHshaGtvzSq2ZU0f8AS8qaE2uXECTRj9dB+7Fghlf+jPfvIKjvGN/Ujt3XXvPamF6KNaJEUVkioulOy172JI0g8wFuRyOI08UpqLSm5b131TlOY7bxoyAv4KDx3UKKpKaP8VSRiBfMqO+fUnY/o47GohwbNcedvNcvFMZdotJ6/mo3BtD21cgtcIdZ6fDvz9bD54z55L0sEXefkmoo7VE8vcPmv0MiACw5YsVShZjlaTEE7MBYH9l/Gx3GF56WObN2qtjmdH0VUZRPJAHjZSyo3eYbkE2vYAXI3v5AG21sK0zpIQ5jhcNPgPnzKumDJCHDIlMezDoQR8jjSyISmi/PfHdD2Va4tbWQ9v09z/m14roqjcCdvNpI7dPmraqDfmF3XY+fyWv8DUfZQRIRuIgTv1Y6m+84opW2CsqXYnXTRhxLLHKO759KX5rLKQD1CqVXn+bYj0BxkPuZiStUWFOLJlmym57GOWeNSzSu6y3YMSLINZYhT3jpAtt4ndnHlchKYeAXz2fi9fmLC+nWo8RqBe/339Me0vSd3KdT+mwdqe6hAVIblbfy88OEXCSWMe1ims8MnUoVP6pv4/8AcPT/AIp2fKIqtrjpmD4fZXVjDJSubxFj8U3eyTKhHSdoR3nYtz5DdRt8rg+Zx5E7eudKeJuiVu7DYxoAAn3DCpRgQjAhIXtZy1XpdYHeU6j6d1T9zA/q+WE6oYbSN1GaapveJYdCLLGI3KgEGzBrgjoR1+uNemcJdpudwLB8Q1Z07THs9reTiPiU+1tQGrqeqHdjzGn0SWOwlUaGA8CCqj1Jxh7YpywnqN/D7Le2bNv6Wx1HkfuqTM8hRZoYqWaoqJVYidDUOAFKtZpHXaMhrWHMi+xwnDUvwOfK0NHDLyHFVSRDEGsJJ45+fJNXDXDwpQWaR5JG5ku5QDwVXY2HmST59MZtXWGc4QLD496cgp93mTcqyz+bsqjK6zkFlNLJ6PdVJ8ABqb546Cll3kUcnclGsyli/wDQ7vstGvh9ZiQYJNed1sv/ANtSJEPV7SDf69Ov1XkfhxO5BaBFqZjf3OJ+SWuLGpwyNNXS0pQGyxSBS17blNLM3LwxzlHvSCGxhwPNN1GC4u+1uSrKOrzNntTsZY7/AB1kIgFvLQwkYeZQdcMyR0bR+YLHk03+wVTXTk+5mOsWVvS9/N4NenTSU71Dhb21WNyPLUUIwzsmPFmOJ4+AV1W/d0jjxNh81njTmSQu3xOxZvVrk/ecdjtduGhcBwt5hcjsw3rGnt8itS4CySOKJagFi8yWIJFh3vsgAHfSOd8cm1xcATwFl0MgwucBxJK0bLZCyb9Da/jb9/TGjGSW3KScADkpWJqKgZhSMTrjtrAsQTYMvgfAjmDY4okjOLGzXzHrRWNeLYXaKroqkwK8Rur3Lqmx0oeenTzAIPpqHTC9O6RjHNcLEHTqVkgY5wIP+Us8QcPw1jxuzuukabBCdXUcxttf64qc25TDJMITJDVWI0ar9O4x8duW/I4sYXNNwqXWIzTFCxKgsLG248MPjMZpUpUzbMaFqxI10PV3ZSyWvGFUsQ5B8rBTcg+FsK1DmA24pqKOTDc9FecyrI6de0lYohIRpAAWS9wDuCLA26G253xS0i9naKQaTk3VWvCFLTR0wFI6yISS0gYOXbqWYfa8umww7G1rW2ComLy73xYrtnFQRsbhNiSFJv5XA+7EJnOtYLyMDilTiTKUrURC7Loe5IRj03HkeRvhJzbptj8PWrzh20Qjhj1EKoTcEbLYXO1r9T64YgJabKmb3veKZMOJZGBCMCEtZ84mV4pDo1KUseY1Ai/r1+WEpyXGxTMXu5rEOJMsFNM0SvrAIOq1r6lvyufHDmxiTWZ8G28lRtW3slxxdfzVpFKZMmex79HVJKvksnd+mvf5Yc21Fnfn68l7/D0vv4DxuFe1M1Z2j+5wUwjkCy9rKWGosoBuF3JAA35Wtjimtp8I3zjcXFh1LYdvWuOBo7VSZa+Y1k62ql93RgZHhTTGxBuUjY96QfZLbC3jyLUopaePoe8dAde08kuzfSu6WQ8O5OnF0Xa5RUhT3o2SZbb27w3HyDb/APOLdluvTubyKvybVsPAiy0HLakSwxyDlIiuP1gD19cbYOSx3AtJCQuHiWlzeUWu1UIrjwQ6T9x/bjOrXYaeQ9y0yPehZ1X+JKU+IKKjNS8lXSSqLi1UrOU2VbE9m147HbcW2vfGZTPnEQbC8H/jlfj4r2VseMmRp7VJpcgLAPSZjUGMkbGQTKRfcBua7XF7kjFb6rCbTQi/Zb/Km2G+cbzbxXESjVnU/URRwA8tpCEIB/U5dcb+wo82DsPzS+234aZo7fokiH4h/HQ46PbP8k/u81zeyv5tnf5FbJwcpNFDp+IqQDYm3eY2sNz4kbY5GIEgWXRTmzynuhh0oAefM+vX5Y0WNwiyRcbm674mvEYEKi4qyH3lFeMhKmLvQyeB6q1t9DciPn0xZG8C4dmDqoPaTmNRoqLKM1FQoJGmQEpLHfdGFyRz3U2Glr7g9L4Qnh3TrA3HA9SZilxjSx4q+y2Es97EBbHkQNugJAuPTbBFGSbleyPysl/2rcXmigEMJtPMDYg7xpyLep5D5npi2aTCMtU1s6j377u6I9WWa+zOWKOrSSa+kazffYldNzbe25+uM9r2CUY9E5tiZsTeQyCePaFmtM9IY4mLsWU3F7KAepNufkD9+JzyQ4bMOayKOra+cNBus+9n3FUlBVKNX4CRwsqn4bctfkV536gWPlZFIWnqXSV1K2eLGOkBl9F+hq6DWmxsRuPPY87euHJGYm2XLNOEqgdWBFwQeRtz8ftW9B6k4RIIyKaBup2TREsTsApsAPS1uQ+nni+Bud1VK7grrDSpRgQjAhUma05VtXNWO977XIA3APU/xbCszDfEr43cFjHtFN6xv1R9Ft9dsMbF/nD/ANT5hVbU/kx/2+RX3gxe0izCDbv0buL/AJURVl59dyb9LY2trsvECs/Y8mCoB7PNdathUUVHE1alNG6aWDDebQQum5YDTtYi+9xzGOFiG7me8RlxB8LhdXWi78BdbVXlLw0GRQ1XM8YFgkTLDFbwAhUG362Fn1pa64jAPM3J+KiynBFsZI6skyGm1UVXCo2NI4AJ2uqkL59cNbJeXukB45+f1UKkCN0bhwP0VXw/xGyUlOoUd2GNfiPRQMbTXHCEvUQ3ld2nzUjhNf5tmHlmc3/4/wDfCO0D/tX9vzCv/wDvF/1HkVVS02YyO47eCCPWQhSMySaLmxOttIa1uQxjtkpGAHCXHjnYXVpbO4nMAdi+ZTwdDBMZ9crSsbs2oRg+qRBVI8iDgm2g+RmCwA8fNex0jWHFfNVBb/6fmrH4mrVW/krkj9+Ou2CM29nyWZ/EBsxo6vmk6H4h/HQ42ds/yT+7zWDsr+bZ3+S1L2T5g8kphbToiiLKQLNfWOZ6jvHb0xyVES52fBdLWsDRiHErVMaazkYEIwIQcCEnzNF7y9PcGRVVtxuym29+pFrfTCMvuuwppgJbisp+RcUUkt4o5hrj2YMDHuDY21AA2a42v+8sse3ocQqXMdbFwKw32jZ0KvMJZEIaNbRoRuCqbXB6gtqIPgRhWZ2Jy6nZsJigF9TmvXDEf+j9pxnTH3lzf8Rye6BzPkrXMt4mPp9bjFYFjZYezbsqmJPTLpJXkEUbyFbswRSxAuN7AcrkYfYC4Cy+jNmjZG3GbXyzX6F4GzsS5fTvI1n0aGvzvGShJtyvpvvjRY8YRdcrVRYJnNbolnjziD3SqCLFFKHjEuphv3mcWuOY7vPzwjUvLH9qvpoRIy54J9yJLU8ZsBqUPZRYDUAeXzw/G3C2yReblWGJqKMCEYEKi41r/d6R5tOsIVul9IbUyrubHlqvy6YoqHYYyVdTtxSBqwvinNPeZjLo0XsNN9XJfGw/Ziew3Yqsn/ifMI2wzBSAf8h5FWnszI98dSLh6eVT/hv+7HR7TF4O9YWzzaYLpkbRGhplkpDVO3ahFEaPpAfe7PYINxuT0x89kD964tkwAWvn8uK7msw7yxbiKjZLwBKoU6xSHUSTBJI0rAliqs2oR7AgXCm9sWT7UiNwBj7QLfVIR0T9ScPZqtQ4dp9JKlmcCFlJexLfDu1gAT8hivZT8VQ42tccO0KytGGNo61+eBM35Tf4jjSxFbhjaVuXChIp8xW24zKUkeAOix+oxXtAf7V/b8wsP/7Rf9R5FS8cutBGBCRyB7hmqH4lrEfy77kD7r473YJzb2fJYX8QD8tp6vmk2H4h/HQ42ts/yT+7zCwdlfzbO/yWj+xz+mS/+A/60xyNB0iuor+g3tWv41FlowIRgQjAhYv7UKl4syMkbFXWNCrDmDY/xbGXWH80LWoWh0Vjz+iz2qzAzO7SBbyEsbCwDHwHS53+eGre0AAdMadY5do4eCYkg9gdvGfpnXqPPsPHlqq8eXXlhYjmtrGAMQ01T/wlSoQ2tio2C+ZHT78Zc73DMBcnViGaqbHK61hcdpKveLkXs3bV3gttPlub/ecL0zje3Be10cW/jkLrOBAt1XV7wBlbUUQYxEy1CiR2PdCDlHGDa+onci22piT3d+npmYIxfVQq5946w0GiYKotJpkVTZuQt4GwO32W5g87N0sRjyZhJuFVG4AZrO/aflcyyRzMh7PsgmobgEO5s3ge+PI9OWEqqN4sStCjkbYt4rWMl/o0P/iT/SMao0WWdVNx6vEYEIwISr7T/wD0uf1j/wDdjwtV/pFM0n6w9cFg1T09f3HEtgfzX/k+YXu3P5bvHkUzezQgVbu3JKaVvotv2E46XaZtB3rn9ni8wTBwAhFBF5lz/nbHzGvN5j3L6BL0ymHCSgpuUvpaRj8IhcsfC2n/AJxr7GH5zj1fMJCv6DR1rAI8onYAiJiCLg+IONbAStZ07AbLaciTTUZxDc7TJNvt8d3P3D6WwVbcUMje9YpP6D+74/dd5ZNIJN7AX2BY/IAEk+QxyjRiNgtEmwuuVFWJMgeNgym+48tiCDuCDsQdxiUkbo3YXCxQx4eLhK0cN5c4gAN3p1nUAHfsyrm3ju9vrjrthS2LD65LN20zFTNPaEiw/EP46HHS7Z/kn93mFzOyv5tnf5LR/Y5/TJf/AAH/AFpjkaDpFdPX9BvatbnnVBdmAHnjRfI1gxONgsxrS42Cqnz6/wCLjZ/Anug/PfCTq6/6bCfh5pgU1ukQPivAzyTrTkD9MH7gD/Hjjz2yUax+B+wUvZ2nR3wUukziNzp3RvB9sXRVkchwnI8jkqnwPaL6jqWUe1FA2Z2PIpGD6G98LVf6w7k/Rm0JI6/IKF7SPZ2KJPeKcs0Fwrq27Rk7A3tupNhvuCRzvszJFg95qdodob87qXU/HqSJlsGuQDa/Pc2uf4/jfHlQd7GZW6jX6/VV1FR/p7THJcsPRPL/AIn5dXYnyih7NVAO43v588Yjjcrh6mqdLOZhlnl3aK6yOAVFSolZSOdnIUPbknLqfAcr4vo4mGQA5AZq1kr6qcPlOYTbItZEba0mSR0F2HdsSO1IUsbJoRrLqNtbHewQdAtVTp6iKd2hddkYHQwXTNYOVRbn7LISR+Uh6A4EJJ9q+asEhpC+ptPaykbAncKPS+o28NOM+ukyDAtGgjuS/uTsc/p6SkgaeQLeJNK83fuj4VG5xpRxucMlmSPDTmqWp4+ktqioX0dWnlSn+4hj4YqdUUrThMoJ/wCILvt8VJsczhcMsOuwXlOPpla0tA1rah2MyTMR1ISyki5GBlTSSdGW3D3gRn25heuinbqy/YQUyZDxJT1gPZP3x8UbDTInqp3+YuPPFzo3NF+B4jMeKra8OyVZ7T//AEyf1j/92PCdX+kU5R/rD1wWDVXT9L9xxLYH81/5PmF7tz+W7wmHg9uzgzGe9tFIYx6zMFHzuuN/a78MQCyNix46gDrCceFYNFHAtrfgwbebd79+PmVW68ziu1cbuJVqDfliggjVeA3RWSaKKucEgrSuBY8i6sAfqMbex223juofNI1PvSxs6/oo/DnC2ujp2OvvQRt06opxuNYbBJzzfmu7T5qR2fZ59MnIVVEGv4sp08x+ap6+HliLm3cW8wpXvStP7Xea4VlWsUTSyGyIpZjzsALnlz+WONZE5z92NdFqueGsxFUfDdT2cHbT9z3qcyKLHudrYRqx6EgLudrm2Hatm8kwR54Bbttql4HYW4nZYivchEOcUrv+LqI2p3vbe9wB8yyD5Yf2PLYW5evNWVce8pnN5Z/VZ3UUphmaJvijdkPTdbg/sx2m1nYqBzudvMLjtmtw1rR1nyKevZTVCKomduQgOw5nvpsMchTStixPdyXUVjC9rQOaeaqRj+Elsx5BeQUHp1/j64hISRvZczy5euapYAPcZ4rhPmQ0bCxNwfzbXB39PDliqSsbg9zMlTbAb+9oFV55xSlBCvaqWdr6I1sDYdW6KOn+++GIGuEYxqyOnM8hDNFT5Z7RoZyEqIWhDHSsmrWgO3NtI08x0I3F9sTfG14wlXPoJIs2G688bZRJ2qT6tYGlT5KCACLdN9/UdOSpxNka1xvyJ8j1qmMt3brZJu4l44o4qo0E6syuumVrXRdY2Ugd43BHLlcedtp8rWnCUlHSybk1ANgPksozPhmPWzUzOig3USHUR+sALfQ+pxmNrQx+JgS7v4hbMwxTx3aeWR7e1WtGW0AOQXGxt/zhWfAXkxiwXNPDcRw6LvilRV7lHFskNlb8Ko6Xswt+d4Dz9MaENY9gs/MJ6GrewWdmFNlzWhcg3WFiH/GlkFmRg2krqXULk6eu9rXONCKpjk0K06d+/B3Yvb14JBz+sWtrL03e7WwW9wNhbkRdVVQBbyOEGRmRzpJsmtzPZwA6ytmR5p2NiYLuOg8yeoJipqEIykSM1SNKu0gNyBb4QfsBQbKp3Abe6jSvVV8k4IcLR8APn19vkq4KVkRBBu/iT8upWkeSPruXCqX1Ase8fwglXY72BMiggfCw8MUAPwAuAblxIHC2XHPI9oVpLcRAN+wX43+qBkkirZGVisKRExkglVPeIBa4sC2k+J3OwOPSwuzHvC5dkQezr7UYwNcja2eSjy5WpRXZjHKneSVDYxXJsob7SgELY8/niNLtGWCX8rNp1bz6+onmiajjlZd+RHHl9V1zniU1eUVCSaRPH2JYr8MqNJHplT81h06H5Y36rC+DGzQ+IPEHrCz6O7Zw12o+ItqFltXyH6X7jj3YH83/AOT8lPbn8t3hMYhKZMqD462rVB+hHt90n7caG25vety/yqv4eis4ycgSmviZGWhnSG+sQkKF+KwFtrdbAjbHC0pBqGufpdbc5O7NtVKyNoTTxNTqFhZQUCi1gfLx8fO+KqkSCVwk1UocOAYNF840kK5TMq/HPNHCo53Nw3n0DeB+7G5sxmGmJ/cUvcGrF9Gi/wAFolHCI40jXkihR6KAP3Y2gFjEkm6TfaKewny+t6Qz9m58ElGlifQA/XFUmRBTtH77ZIuYv3hReNcnM0dTTggGRTpJ5C/eHyvtjnJz7LW4yMr37im4vzqfDx0WeV2c1NZF7s1KypFKq1MsP4UAxkEiNRzN1BIBJUbWw5HTwwSb0PzcDYHLXml3yvkbgw5DW3UmLiwipoRPTtcxsJkZfzSQee4I3JB5FbYz6QugqMDxYlasL2v7DkqXjhVkmgrIx3KuISG3JZFGmRfUG3zJx2k0wk2a8creYXLtpzDtFoPX5FXns3y++uUje9h+rY/eSP8ADjlo24pM+Gffw+a3J3WbZNtVWOSEQWbqOu/py8f9seSzSuO7Y2xVTI2AYnFd6KhCbndvuF99v9/+b3QUzY89SoSSl3Ysq4idajN5DJJEEikVbTGylUtqA2sd9WxPM4tmcWtNge5a9N7lOABryVXxLVU7kQUkR0q7tqBLaiwAOkdFso+g+dUDZLYpDmbdyZha5vvvKfvZ/Vmpy3Q/eMJMY63UAED/AAtp+QxbM3EzLUZ94WTVsEU+Wh+eqRM+zINm80zHbtiCfCw0fdb7sTlO9FxxCnJTPfs58TdbfNMoOMsr54QRkV5Yfx/H8csSByXo0Xll6dPLHoK9BX2Nf4/ZjxxuvCbqk4xf8Co8X/c3/GGKUe8Vv/w229Q4/wDE/GysfZzlyvBLIxNy4jBXmoGlr+hJF77WBvtfHlfVuY1kTQLZuN+PAeA0XST04M5kPEADq5+KeKKi7JQzMWb4ULWOkdSCRq3NhYk7g+GFhMGM3gGbtB5m2mWgyVGAudgJyGv0+qSqniKpZp6aayTMQY2U6dQJFwGJ+0L2Ynmbemg2jhljFRGblvSBz/8AXdxCMZglDX9B2h5HkfMc19os2Wh1uY5o0ZR2cMjd95AWuwHNRaxLeN7XwvuH1JaIzd19W8k5KWBhLyLcTwTVFKK6njmeN0KlXKXA1lWUq3QEa1Ugm2q6na5B8qWuic4XGNuTiORyv2i9jqs6JzX2tfCdL9Xy5Ki4ypZDCZ20rpYLpXn2bFe655MdYVhbYct7XxPZsjS11ML+8Cf/AEM8u0XC8qg5r2THgQO45JLkhZ2RFF2ZwqjxJuAPmTjV2E4NqST+0/JUbaaTTgdY+afJqYNmcVOhvFl0AS/QyMO8fUk/VDhPbVTiDjxPryT2zYRDTDmfIfdVdNxRBSV1atVIoLsrI69/uqthGdFypU32NtyTtfdGSjkmp492NNRp396rbOyOV+M+uSt+BImWmkZlZEknlkiRhpMcbNdQR06n54V2i4GUAG5AAPWVdSAhhPC5t2K8ziEy1+WUnSO9XKPAjdP8wI8746GCLdsZHyzKVa/8uWXn7o9di0O2HFmqn4xycVlFPBbdkuv6S95f8wHyviL24m2V1PLupWv5JYyfMPe6CmqD8YXsZb89SbXPhfdv1hjD2tFjjbKOGRWnCNzO6Lgcx2JCyzPpYJ56COndpe3dkcfAEkfWGfbYANz67DEZaaOVjahzrNsL9tuCqZK5jjEBndMVHaPMJ4NtEsK1Gn87UY32/OspPnfxwjIS+mZJxaS35hMs92ZzeBzVVl+X6o6nLG3kiY1NIT9oW7yDzK9PHUemN2CYzU5a3iPXxUK2MbxlSRpkfXYmT2cge6Dxub/4mthKDpu7vJV1PDvSlxJxnUzVTQUn4MB+zBAUPIQSN2b4RfkNvPnhokNzT9PRRiPHLmquozbMqaNZHqJ1LOy6ZO98IU3Gu4INz06dcQbK1xsDdXinp5HWDfNLlbVNPK0jkBpGuxtYXPM2HLx2xO904xgiZhbwTVTGlpKeN37Oaou4XsXPI/lm/IA23HW1uZwm7eySEDJuWo8kqQ+VxAvY80x+x1LU05NrGQD6KCf24dSG0/1QOpZdWza5ZHH2nZvqxOC1slqxDC0dytsizrs7I+6dD+R/uPLpiiWIPzGqwts7DFReaEWfxHP7psDBluCCCLgjcHCeYNiuGLSx1nCxQfLB2oXvEVHUpH4izDtpe6e4uy+B8T8/2AY0YmYG2X0LYuz/AGWnBePedmerkFa8H1ACSKXZe8CApQFrg7DUQxNlPdU9D5YjLfKwv4/48VbXjMErVKlLiPTcDQLX6G/rfnqHzPTGXUOtgv8AtHmbqiEdLt+iQON62KYpDGpepBGkpvbxU253sTbp9RjY2bBJTf7iR2FvAHU/bmSqHyiovA1uIf1HgO/nyAzUfhKmSSpk98LNUodlkNwQNjz5kW5cgN9+Yt2hPJBEBTgBrsyRxB5ch8b6qMUIns57rhptbkRz1uTrdaNQyHv6rCyNe/La1jvyBO4+WMOBoBcW/tPrxTExybfmEpZxNTmlmEV2LRllkADBgDGDaRdm+zzJPPzw/s9s3tTC/QHMdx4JSsMfs7w3W30UHhNEhWWvlAK0o/Bg/bmYWQfK9z4bHphqhJZifwtZXVEW/cyIa3uu9BTyxUsa6mWprpu/JyZQwZ2PLZtCt6M2M58jZJnPdmGC/af8+SaqnaMZlewHYo/EeZUMNJVUoWON4wUjj098tpUo4Nrk6jfVe+1zidNFUvlZLe4OZzy45JOV8TWOjtmFoOR0rP2SPudK6yfIDVf15fPCdJCJqqw0uT3ApiaQxwdei+cBn3utrcwPws/u8P6CWuQfBiFPkb88dQzMlyRqvy42Q/8Ao9p+ye8WpFGBCzujgFJmk9GdoK4GeHwWUbuPuv6BB1wrLEHh0btHLSxl8LZRqzI9nD6KBXZEGrYank8SvG45XBBA+h1fXHN750UT6d3Meefim92JHtlHJKmVzVL5y8BfuwRgO+kanjvrRSTsCe1UEgAkKTtvh6UQiiDw3pZgcAdD5ZJaPGajDfTyTDxZRyDs6un2npjrHXUo5i3UeXhqHXCezqndPwnQ+f3WnZrgWO0OSvOHqqKQCph2iqCWKf3Upt2iH9YXH6R6WxrSsDJRINHZd/3zWU9rm3ifq3yWa57T/wAn5g5khWVS/axFiV2JJFrHTsTYgrzAOwtclZjFgbXW1Tu38QAOYyIXCkSbM6n8K0gUhtJUXSMgbCxNrcgep29RQ7BTR+6NLdpVrrQj3dVW8RUkUTpHE6yaI7SMvIvqe/U9NI5/7Ythc57buFvorIXkgucrPOuGkpYHZ5Vd30GIbo9r94lCfO3Xl0xTFUb11mjIXuq45nPeBbJPGUIaLJC3J2ieTw70gOm/oNP0w2XAWusiU7+py0usdGBbw1Prmu1NTtI2lFLHnYYiTbMqE9VFTsxyusEx5A8sLCKVSqtfSTyDc7XG2++3j64omDXtu3ULkNtCkq2Gop3AuGvC459yYAN/2YV1C5XUKLm0EkkeiMqt9mJJ5eAsOuJxOY03cn9nT08EwkmaXW0A59aTszy14SNdrHkRuD/zh1jw4ZLvqHacFcCY73GoKt+AoXeoKK+juFiCGIa1gLhXXcXuL3HlyIrqpBHHiIv4fQr2sjL2ttl67VpZpVen90Ez6wmlXJ752BszWtqNgeXU+IIUppnOcHlouDdt9Dfh9OtZcsbQC25scjbXt+qUKzJhl/ZWkdA2oTVATU4IAKoBY6Adx59eVsXuqZKp7jKLu5H164J6FrAzDEBbgPn1r1UZNPUxw1MRvUq5CvbszKoayOVI2JFtuq/IG2CqhGKlk6Nri2dncR2HzSkrHRyiaPjYOF9R9W8E8PqWIqWUSEAMwHdVtth+tY+Vl63GMxzWw3jtck59QGdvr4KQJkOIaDTt5pUz6GWXRShdU87gAtpLaVOprsoHcuAQSAbBrjbGns2PEXTM0AIGtsTtMjyFyUnVvsWxu4m57Bn8TkEVFOlTPHQxb0lEbyv/AH0x+L5Xuo8tXQjHtbO2CLA30efctGljLWmV3Sd8Ao3G2ftS1dLriLIGZ42Q7sxjePQQeR1Opv4HywnQ0zZoH2dmcj43ulqmYskbcZfZTczyF6mso5JlTTCjPJpG3aArpUE94rc38DpPK+Ko6lsMEjYzqbDs5+uak+F0kjS7hmUx8RV7U1C7R7z1LCngA53Y2JHnzt5hfHD+zId3DvOLtOxeOtNOGnotzKcOGcnWjpYqdfsLYnxY7sfmxJxsNbhFllzSGWQvPFWmJKtGBCV/aDkbVNMHhuKmnbtoWHPUu5UfpAcvELfEHtJGWqapJRG+zuiciq2nzBaynjq49tY0yqN+zkAsQf8AkD7J+1jC2rT3AnaOo+vgnqe8TzC7uSHkJkjzitSXSZJYkeMgaQ6oAo68+Vx4huQxCpwPo43N0Bz6lGLE2d4dqRkq+knmiRantKwSxNGKpKi/ZSGSQIyotrXW9wV2A09Thh7Y3kxWbY3w4dRYalVNc5ox3Nxa90wM/wDJlQzWJoqg2kUf1D9HUD57DmLjouI0NUJWGOT11rRnh3zRbpDTrHJNmY0cNTH2VQFkjYao5RyYEbOjDkbEbjx87YYLt27A/u6/us6J7mnEzIj4JQqvZzPHf3SsZVP2GLJ9WQ2P+EY9LGu1HitBu0Wu/UZ4KmpOAMxifVGyI3LUsttvkL225fdgLQRYph20IHDMFW8Hs/kaVZq6pV7EEoAWLgfZu1rDxsDtflfESY4m8glzXXaWRN1UP2i8S9qvYQ/D9sruAB9keVwLnlyHTFEZMj8bsgNB817RRtY+5SFDSOyuyozKgBcgEhATYFiNhc7b4asSFqukjYRc6q94IV2mEaRNIHZAzLtoFzclrWA03Pna3XEHx41ibaoW1LWEvthvlzWuf9IxSIURmWQd4O3eBAtsQLAc+Y++2JMpI3tIGRXNS7OjaPcyKq5ODqhT3uzC3tq1Xv6C1/2csUGhkbmTkk2bPkLrXSVxuJaSsSOMsRoGm42kLE32HPfa3kPU2CFtrW1XUUOyaN9M5smvPil3Pa2Z30TIYylu4VKkEgEEht9wQR5HHrYhGtLZmzKelu6I4iePeo2VTvHKjoe8pv4gixFiPyTex9cWBzB+oLj1p1jgmK9hdCQ02Oo9fBaZlOaxyxFII1WRt2iJACnujYXF0sL3XcW5EnGfU0bo3CVzsTBoR3662PUfJY0VQHDd2s7iD6zHWFbZTmLajHcyrGoXU63Ym5itfnfVG7Egi2pfPFU08jWhxsb8DY5a/MAKxkbS4gXFuWXV8l2aulPai6RlTtoABKEGxZid+9e9zbYi3XETUZNwZA62Fs+Oma9EWZxcOZvkqGqq0p7SagryHUYolu8rEg28wWBAci+liB0wzBSyVR3dvdGWJ2gH16uaolqGQDFfM8Bqft18lyr5pacmNRqzOrWzFTtRRH7IYXsxG5IO3PwLbFRJDSxCOPot+J4ntPBQoKZ8zzUT6erAdXNQKapemLU8ElPTxQkLJPUf10rKHKjvACy+JvyA5YxTEyUCR4Li7QDgE3NUvdIbEADn5KPxfmomosuqTGS7VMb9mouTbVqC353IW3qMTood3PLGDkBqqKiTHGx9s7rSMshaUqGGkndgDq0jrva3L5Xxm01LvpsDTccTpkm5pt3HiOqjZAgzHMmqgL0lGOxpvyXcjvOPEAdf0DzBx1bGgnLQZBIyncw4D0nZns4Dv1WhYuWejAhGBCMCFnOaRDK64yEfzCubTKOQgl5hx4A7n6/kqMLyMGYd0TqtGMmojsOmzTrHLuUTjDhlnkR437OogbVFLa4ZTzVvFSNj4G/ib4B/2Ujoni7Her9yvH+4aHtNnD14Krky2tqnjWqMEcEbq7LCWZpWQ3UEsBpS9jbnt9ICamhaTDcuOWfBSMc0hGOwA5cUy1MCyIyOAysLEHqDjOa4tdibqnUqQVDZd/NqjtHoXYmKZPxlKx6i3Tc3Xk25APeU9FT1MdTHgf8A46x1KmaAyneR5P8AP7qVmGd1dEVD6JonF4p0NlkHQjYqDbfTb6jfEJIZItHZeISzMEuRFjxGijv7QZCNorfrg/PaMb/PFJfL+74D7qz2dnJUOZ8RVE9wzWU8wu1/Um5Ppe2PAwXxE59easDbaBU+++334nlZe58k5UfEsIylqLs3ErE95QuliZNYub35d3kcNNqG7nd8Uo+B2+3nBN8OYR0dHF2pRDHEilFILNIF32HMmw+hPLfFj5BgAPBLhhc8nmotJ7TaVB+InLHmbJ93f2GJMq42jIL11FI7iF1m9qNKws1POev2P/3x6a2M5ELwUMg0IXTJ+L6WY69SxMhNhMVU2Pgb2O3Ox2xWydoNwvXwPAsfgl+XiGiTMq2aaH3hJljRGUK9gI1Vx3mA3ItceHPEzVMa8nVTEMromtBtZICxhb6RYXxnucSVo4nHpZr6w5He4NwRsR6G+LIZ5IT7htfwPaFTNBHL0xp4qwg4hq02WZiPz1Rz9Tvi0vpX5ywi/wDxLm/DRK+zTt/TkPeAV0/lurmbSJDqchQI0UMfBQR3juT16nHrXUrbCOEE9ZcfhkF4aefMySm3UAFcxxrlzDb3jNZPgT4xTah8TnkZLb+Q35blx87msvKdOAyA7ginoWSHEBZvEnUq74dyP3fVJI3aVEp1SSHe5O9hfpfr1+gHMVdW6d3V61WsbaNFgNAqTMojT1E4lpHqqWodZQI4xKY5AoU6kPQ2BDfLrhuJ2+ibgfge3LM2uFnPG7ecTbg5812yygkqqtKqaJoYIF008Diz6ja7sg+HwC+Q5W3jLI2GIwxnE52pGfcvWNL37xws0aApl4kqJFCZfT/0urHfb+4i6k/K/wDm3+HGtR0vs8eH+o6qsPEjjM/oN0HM+tepO2RZTHSU8cEQska28yerHzJuT640Q0AWCzpZHSPL3alT8eqCMCEYEIwIUTNsujqYXhlXUjjSR+8eBB3B8ceEAixU2Pcxwc3UJBySV4JP5Lq27y3NHOeUqdEO2xAsLeVuilkqimbMzdP14FaLnf8A6Iv/AEOR+inyRlSVYWI5g45WWJ0Tyx2oWhHI17cQXnFSml6fiKnmnWkQduX1ByN40CgFrtyJ3GwvuRcjD7aSSOMzOOG2nNLe0NLwxuZUJqabLw6ovvVC+8lMxu0YN+8h5i1tmHz3GrGjSV4e3BINfj2KyaJkxuTZ/P6/VV1RkKVCGfLX7eMC7wN/SIvVftr4EXv588alPQU8pzeWrMq6qqpjZzAfXBK5mINiNxsR4Y0vw5Gc94fBZv8Ar8oywBfO3PgMH4bZ/cPgvP8AX5P2DxR258sH4bZ/cPgj8QSfsHigTeQx7+HGf3D4I/EEn7B4o7c+Ax5+G2f3D4I/EEn7B4o7c+Awfhtn9w+CPxBJ+weKO3PgMH4bZ/cPgj8QSfsHijtz4DB+G2f3D4I/EEn7B4o7c+Awfhtn9w+CPxBJ+weKO3PgMH4bZ/cPgj/X5P2DxVvkWST1V2RVSJbl5pDoiQDmSx8PAXwvPsWnhHvSG/KwV8O16iU2bGPir+irVjJgykdpNa0tdItlQdREDfSD47k+exGXJJFTDLX49y2WU7n+/UZDgB81YcG0tMI2eCUTsXKyTcyzDc8+Q3v1vcG554xK58xfaQW42TDZmydHQZZcExYQU0YEL5mmZJQwColUvI5008I3MjnkSBvYbf8AJKjG/s6j3Y30gz4BISONQ/dMNgNSrPgfhxoBJU1J1VlQdUrfkDoi+AG1/QDkBjbY22Z1KRqZw+zGZNbp9e9NWJpVGBCMCEYEIwIRgQqbirh2Oug7NyVYHVHIvxRsOTD946+RsRFzQ4WV0E7oXYh/kJWynNHeT3GvslYg/BS/YqV6EHx2P39bjCFVStqG4XZOGhTwO7/OhzYdRy9cCqniLh6WomVJZnjpwp7SFe4zm/VxzjIvy8Nr3uMZknsl2ln5nAnTuVzm7+zg73eSp+C6WGFJ6kOfdkLpAzckiVizkG1yDJfc3JCLi2vfJIWREe8bE258PAKFM1rQ598he3ZxVfw7WyS5i1bOezielkaJW2KRI8YDN4Xuzffyti6pjaymEEeZDgD2quF5dNvHZCx8FNFPHUQ+/hjQPrJSUNp1IW0ozi406rjr1vcjEBLJBMIWHH5jLMdadjnDo7yD3ev1kuma1jEWzSk7UW2rKWyyAeLC2lv1gPIHG1RbZIyae77fRI1Ox4Z84zY8j8j9VXf9JJP3qCqiqf8AtMexmH6r2B9bjHQwbWjf0slz1TsieE5hUmZZPPT/AI6GSPzZSF/xcj8jjRZNG/om6znRPbqFBxYq0YEIwIRgQvcETO2lFLMfsqCxPyG+PHODRclSDSdEw0fBNUy65QlNF1kqGEQHyPe+7Ccu0IYxrfsTMVFNIbAKTTx0EDaYUkzKcdADHApvzP2mHr3T5YxqrbRt7uQ9cVvUuwD0pjbt+ilVyT1SyGrmQiBNfuFOwRV0i4DAE2vY+JF/iGOdmrXyFoANnG17ZfdbTNxTgiEZjx+y6TZg9KaSdQqUMkarJGoAEDSWIkLWBIuQpJ8+pwnumzCSM/qAmx524Kp8rw5sh6J16l1zumagmaugW8TW96iUcxf8atvtLe56EXO25xCB4qWezydIdE/IryRphdvW6cR80z0dWksayRsGRhcMORGM6SNzHFrtU414cMQ0XfMKuKkhFRUb32ihHxTN0FvD+Dzsdqh2fgtLMOwfVJSSumdu4u8rtwpw/NLN/KFeP5wRaKL7NMvKwH5RH0uevLcY0n3nJOeZrW7mLo8TzP05J1xYk0YEIwIRgQjAhGBCMCEYEKm4n4chrouzlFiN0kXZ428VPyFx1xFzQ4Zq2Gd0TsTf8pOTNZKVxS5ry+GCuA7rjoJPA9Tf5/llOop2TNwy9xWg1od+ZTd7fpzHxXjinhXtUSJmKRCQORHbs5l1BiptvvvyIsTfvbYx3NmoXlzhiuLA8uX3+CmCyoaGg2twS9neUSVOYrHYrSiBO2I27QCSRljG3IkC9ug6dfaeobFS4jm4k27baolhL5sI6Ngo3tFdp9NDEbWjaomIGyxxg6Vt5sBt0svTEtmNDLzv4nCO06+u1RqyXflt7SrOizGWSopYYm7iU6y1BsDfWoEa36EkFvTFMsLGRyPeMy6ze45qxkjnOa0cBcqkzaooZnc+6SdisnZPVRAKgYkAm1+8ATYtY/O+7EUVQwAF4xWvhOqmK4t0Bw6dSY4svzCn/o2YOVHJJx2g9LkNYegGPI9rkZOCtfBA/pMHdkos5rSR22X5fUeLKoRz+tqXruduuNCLbtv6iPH7pR+yaR+lx3AqLIYbnXkbi/8Ad1Eh/YLDDrdvO/f8QlnbCgOjvgV5Huw5ZJOT0vPLb/TiR2+f3j4KI2BCDm4fFd0ElgIclpk855O2H0Zgf24Xk28f3+u5Xs2LSt1N+wfVSlq8yMbfzmlpYlF293Re7bffbbr9rCUm1XOcAAST1fVMspKSMXDb9p+i4UnDUNQgqJJpKxmW6NK7BW528WAv6+mEJ66YPwO93nxTLJBgvEAB1CyrqHiNWeGlWM0k61SrLAgFmSzkkHT3lICknbn4EE3PpbNdKTjbhuCeaR9pc9wacnXzVtxZwmlSDNExhqQDaVNtYtYq9uYI2vzHmNsK0Vc6Ihj82+XYrKimDxibkVS8LcSLJBFRV8RjMsSpExHcnQqAtiOTWI+fgdsNVVK5shqIDexueo8VRDMCwRSC19OtM/CeXVEcJp57SaWMcRG7PHyXWLWvb7ufLCVQWzzB0ANzYntTEQMcZEug8lZ1tdBlwjhWMS1RAEFLFvp8C1uQ6/W17EjXp6IRu3kpxPKXu6cWb7sY1PryVjwzwpIZvfcwYS1R3RP6umH5KC9rjx/absdNrDe7tUvPUtw7qEWb8T2/ROWLEmjAhGBCMCEYEIwIRgQjAhGBCMCFGzHL4542jmRZEbmrC4/4PgRuMeEA5FSY9zDiabFIk2R1mWX90HvlEd2pZDeSMdezPUeVj6E97FLmEC2o5J4SxT/qe67mNO/6rtlNfTVoPuslpB8VPL3ZFtztfnbxuR59MZFRspj7uhNjyKY30sGUouOYVVBw97vJVOWd5J+faWuAAQFFgO7vt8sI1EkgMccjcOH1dTiYwhzmuvdL+WZfJl+UTO1/eDEWY8ypChEX0RQPocXyytqaxrR0QfufFVsYYacnioUkSe4Zfl8ThjUlDJpP9X+MlPja+2/mMXNLhUS1DxYNvbt0CrIG6ZE3itSyzLu21WYLpt0vzvb5bYToqH2kOJda3rwTFTU7kgWStxvLoy+pa9iIzYhrWNwFsR529cVUTP8AdNbrmp1DvySepKtbnVZ2MMBDLNFLCtRICRqVnQR6W+0ZL3P6LA88abKWESOlFiCDYefgk3TSYQ06i1/l4q0zkPV5l7p28sMUcHansX0O7FrC5se6L8v4ClOWwUu+DQXE2z4K6QGSbd3sAOC+cco0NBDAHco00UMr3Jcxm9ySOpsAT1uR1x7QES1DpLZgEgcLoqQWRBt+IHcmLKMkgpQywRhFa2pbkgkbX3J3I2OEZqmWUgvOYTMcLGAho1VL7PmCU80BNhTVEsW5+yG1A3/WP0w3tJuKVrx/UAVTSHCwtPAlQ+OcnFTU0axOIpyJHSXraNVYDbc95gfIaj5G2gmMUUheLtFsu05quqjxvbh1zV9kFTUSQEVcXZSqSjEEaXttqWx2B8/lthOpZGyQGE4gc/smInucw7wWKtMuyZKSmj7aQRwwqFEk1g3KwsNtyNrbfPD7aGWd5kk9wHNLCdrQI4hiIUamzeorCY8qj7OEmz10w572IjUjfl4c73C88a0ELIxhiFutRka1hxVJuf2j58k0cLcIwUILLqkmfd5pDqkcnc79B5depPPDLWBqSnqXzZHIDQDRMOJqhGBCMCEYEIwIRgQjAhGBCMCEYEIwIRgQjAhL3EfBtNWd91Mcw3WeLuSKRy3HP538rYg5gcmIamSLIZjkdEvzQZpRjSyJmdOOV+5UKPnfV695ifDFT47izhiHWmGugkNwd274fUeSjwZ7QVGqNpDSvazQ1a6eYta7G1j5knyxmybOiJxRksKYvUMGYxt5jNe8q4HhpC0lNAnf+2ja7g72FySF5bDblherpq54s44h1fRQhmp2nIWPWpbXXndSRyNwfvxlFs0XAt8QnQY38iljj+imqKdIIYy6ySr2tiBZFNzzI3uByvyOG9mvjjkL3m1hl2qira57Q1oupPF8bskGhWb+dws2lS3dV7kmw5CwOI0LgHOLjb3Ta6lUtNhYcQq7PopaavWtSB542gMEixC8inVqDBftA7Dyti2mLJacwFwab3F1XKHRy70C4tZTsyomzGgKMr07yDUocd6Mq111Dpewv1sTiqN7aSpu04gPjzVjmmeLMWKMjlr2m/nUcUcaxle4+rtXJSzgWuqgBhY2+Lrtj2ZtNg/JuSSOGg5LyN0uL8zIDrQvs9aWaeQyVBjnYM8SHso225MebA+RF8PROqXMa1kWbRa5+XopZ4hDiXP14BXtd7nSaTU1EMZRbKq9+RV2uAB3gDpHQ3sPDHrNmHPfP1zIHr5Kxsz5LbmO9uJ9fNR6XOqmfbLaEqD/AGqr7qjzVeZ/Vv8Ao40YYI4/0mW6z6uq5GtGdRJfqbn9lZZfwCruJswnetlHJX2hT9GPl+4/k4ZEfF2apfWEDDCMI6te8pzRAoAAAA2AGwGLEkvWBCMCEYEIwIRgQjAhGBCMCEYEIwIRgQjAhGBCMCEYEIwIUDNcmgqV0zwxygctagkeh5j5Y8LQdVOOV8Zuw27EsP7OIoyWoqiopGI5RyFkv+crG7Dy1Yr3YHRNk17c536rQ7tGfiF5OW51EO5V01SP+/EUPX+7HpzODC/mCvd5SO1aW9hv5qM9ZmMf43KqeTfYxTpGDt+dcn5jFLoGO6UYPgpt3P8ATKR2g/IqFNxcsQPa5a6kfEBOrgHyN+XoMVGjp+Masax7smzfA/Rc6XjuGS+jL3Nv+6o/acRFHTf2/XipOjlGso8D9FNp84qnt2OUKQd1Z6pDf1BF/vxYKWIaRD4Kshv9Ux7gfspUMOdOAFShpVt0BZht0tdfD6dcMBjhoAFUTSDUud4Be/8Aompnv77mU8in7EIECnyOm4YfIY9wE6lHtUbf0owO3NW+TcE0NKQYqdNYNw7/AIRgfEF72PpbEgxo0CplqppBZzskw4ml0YEIwIRgQjAhGBCMCEYEIwIRg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4" descr="data:image/jpeg;base64,/9j/4AAQSkZJRgABAQAAAQABAAD/2wBDAAUDBAQEAwUEBAQFBQUGBwwIBwcHBw8LCwkMEQ8SEhEPERETFhwXExQaFRERGCEYGh0dHx8fExciJCIeJBweHx7/2wBDAQUFBQcGBw4ICA4eFBEUHh4eHh4eHh4eHh4eHh4eHh4eHh4eHh4eHh4eHh4eHh4eHh4eHh4eHh4eHh4eHh4eHh7/wAARCAFaAPMDASIAAhEBAxEB/8QAHQAAAQQDAQEAAAAAAAAAAAAAAAQFBgcCAwgBCf/EAFoQAAEDAwMBAwUJCgoIAwcFAAECAwQABREGEiExBxNBFCJRYdEIFRYyU3GBkZQYIzZUVpKTobHSMzVCUnaCg7KzwRckN2JydaLhJXPwJjRDY2TCw0aEldPi/8QAGgEBAAMBAQEAAAAAAAAAAAAAAAECAwQFBv/EADQRAAICAQIFAgQEBQUBAAAAAAABAhEDEiEEFDFBURNhBSIycTOBkaEjUrHB0QYVJHKC8P/aAAwDAQACEQMRAD8Av/sPSm42vUK7gBLU1f5bTZfG8oQCMJGeiR4DpVgi2278Qi/oU+yq/wDc/wD8Ual/pHM/amrLFZYfoQEvvbbvxCL+hT7KPe23fiEX9Cn2UqorUCX3tt34hF/Qp9lHvbbvxCL+hT7KVUUAl97bd+IRf0KfZR72278Qi/oU+ylVFAJfe23fiEX9Cn2Ue9tu/EIv6FPspVRQCX3tt34hF/Qp9lHvbbvxCL+hT7KVUUAk97rb+IRP0KfZR73W38QifoU+ymy8Q745Medt0llCVtNoa7xwp7lQUd5CdpCipJAGem3OD0pojRNdlyM29cIaUKWDJWhCcpSlfKUeb/KQTwQcbevNASoW+2npBifoU+yj3utv4hE/Qp9lRFVr1w8iW2q7sskQ0IYcBTjvsjeo+ZnGB8+cYxyAsFt1cuZl66RlRgXCEg7TkoUE5wgZwraRz4HrwABIjb7YOsGIP7JPso97rbnHkET9Cn2VE2bJrZl1KE6gbVHEsKUVkKcUwEpATkt43ZSST47j16VtNt1vtUffuL3gSAjzU7QSFbifvfpKcDpgfTQEo97bd+IRP0KfZR72278Qi/oU+ytVgans2xpu6OtOzMqLqmydpyokAZ5wAQPopfQCX3tt34hF/Qp9lHvbbvxCL+hT7KVUUAl97bd+IRf0KfZR72278Qi/oU+ylVFAJfe23fiEX9Cn2Ue9tu/EIv6FPspVRQCX3tt34hF/Qp9lHvbbvxCL+hT7KVUUAl97bd+IRf0KfZR72278Qi/oU+ylVFAV9qdptm+SG2m0NoG3CUjAHmjworPVn4QSf6n9wUVRkiL3P/8AFGpf6RzP2pqyxVae5/8A4o1L/SOZ+1NWWKrh+hEBRRRWoCiiigNb7gabU4UqUEjOEpyfoA60w6M1lYdXtynbBKeltRXlR3lqjONJQ6nBKPPSMkZHT01IjVMe5L40nqrj/wDVEv8AuNUBc5OOtAIIyDUI7Y7oqNphuzRbgxAm3x8W9qQ64EBhCgS67kkDKWwsj/e2jqRTJ7m3Ui7pol3T86UiRdNOSV219SV7t7aCQ04D4pKRgHx2mgLRWdqc5wBUTZ7QdPyFxlxvfCRCkykxGZ7UJxUZTql7EjfjoVEDd8XJ61JbjHbmQX4jue7ebU2sg4OCMHH11Qmhbxe+y3UVt7MtcRETdPyZIbsN3SkEbu83NoWOcHdjryk46jBoDoLigbeenrqo7zOXqn3QPwMuK1myWq0CcqICQiU8sgAufz0pCuEnjPNNvug7DC0fpNOutINIsl3tUhpRVDAabkNqWEltxA81Q5B5Hp8KAu7Ao831VSetb9K1L2raG0O+49EtNwtxu09pDhR5SdiylgkEEpBbyR4g+qp9cuzzSclMVcaywbfIiyWZDL8VhLTiS24leMpwcK27SPQTQEu49VBx6qpXWbDQ91bolIbTtdtclbgxwpSUPFJI8SMdaw7ao0Q9tvZyl20G5tyU3APxUIQTICWQU53EA7TyMnwNAXdxRVcqg2b/AEZ6sRb9PvWdlbcpbsSQylG11LAG5KUkgDCUkEeOTUf7FtEaY1D2I2Fy42tlUqTFUVy2xskBW9XnBwecCPnoC5q8CkkkZGRzVS+5+vV2LOqtNXu5PXEaaua4rM2QcrWz52ApXiRtPPoIqKaY1oprtkt2p1XRmRatZd5b24vejfEDKyIyiM5HeZJwQMd4TzigOhsj00VTXupWGV2LTDim0lS9QRWlKxypCt2Un1H0Uv7YdCWuHom5ai0sk6fvNojOTGJEBRZCg2N6kLSnhQISeo/zoC1qKjnZle39Sdn1ivspvu5E6E286MYG8p84j1E5I9VSOgCiiigCiiigIDqz8IJP9T+4KKNWfhBJ/qf3BRVGSIvc/wD8Ual/pHM/amrLFVp7n/8AijUv9I5n7U1ZYquH6EQFFFBrUGpyTHbUUrebQodQpQFZtrQ4nc2tK0noQciqU7cIlvV2y9mypkeKpp2RJ78vISUqSEJPnZ4IHXnpWzs5js2DtC13erMtbOh2YyHUoRnydUlKd7qmPDaPOB28ZVjwGALlkF0Mq7lKVOYO0KUQCfWQDVUdmWh9daDt12hQp+npzdwnOTh3yXkFpxYAIyPjDzU+jx+hz7PJmpdd6WRqh++SbJGuClrgRILLKi0yFEJLinUL3LOM8YAzjHjSbs81hqBPaReuzrVbseZNgx0zIdwZb7vyhg7R56OgUNw6cdfRQDva9LXt7WsHUOpH4E3yG2GHHSgnzXVqSp53aU4BVsSAAeAPHNJY2iLrae1+XrKxyLe3bblCbYuEJzclS3Enh1JSMAgBI568+qmDTesLhqnVGptPu6sVp6+wLg6xb7allna4ygDY4e8QpS9xznaRgdMdalHaIzqO16d1HqSFqmZFEG3OyIsNqOwpsFtkq84rbUo5UD0I4xQEuvDEiXaJcaLI8nkOsrQ09j+DUQQFfQcGoNeNKan1cLHG1Y5ZWItsuDNwcMBTji5LrQO0DekBtJJOfjHHAIo7Kzqe/wClNMaon6plyPK2A/NhqjR0tLCm1ABJS2FDCik/GPQjxpL2bahv127VNb2K43Rb8CyusoiN9y2k4Wkk7lJSCTwKAcdcaCkXLVtu1ppy6ItWoYLZYUpxsuMy2D/8J1IIOOvI5H0DHupNJXzWsSHbdVvW2PaWpCH5MWCVuKllHKUKWsJ2ozgkAEnA5HjHbr2oTtK9q1ztepY5TpN2SzEiXMAbYsgsNuKQ5/uneCCfScZAO2RX68XRntY0raoV0X71XWLKfeaS22pKu6Sgo2q25AO7nnx8KAz7SOz1rVMq03e23JdmvtlcK4E1tsLCQeqFJPxkn0cfrIKlLHaJIESNKlafiNpfaVJlRe9U442lQKkobUMIKgCnJUcZPWo7qm9akR262PSEO/yIdruNsdlupbYYUtK0FWAlS0HjzR1zWjW2pdXdnN9tM27XBq/aWuEpMN5a46GZcRa/iqJQAlaeDnzR7QHXUWir3ce2Sx66jyYCYtpiORhGWpfeObwsFWQkgY39OenrrLX2jtQ3rtA0zqq0TLYx7wB/azJCz3/fJCVA7R5uAODz19VN+ptSagh9v+ltKRbqtNnucJ6RIZLLZOUBwgBRTuAO0Z59NSDWM26xNcaPgw7k8xEucqQzKbS22oKS3GcdTgqSSDlABwemaAUTrbqm56avkGc7a25M9hceMhkr7plKmykqUSncpWSTjAGAB6aY+z7TeutJaJgaWjyNPvJhNqbbmqLxVgqKgS1gA43fzxnFJta62Nv7VYuk7pfnNN22RbQ/GmJbb/1mQXCkt73EqSkJABxjknqOAZSizaiftsBlzV0pp1gu9/KjRmN8oFX3snc2pKcJ67Ujn1UBHD2eXK16EulgsNzYXcr0647dLnLKgt1ThHeFKUg7cp3JHPm8Hk0s7S+z2Pqzs8Tp2C1Cts2P3LkF5KPNjONkYKSBnGMjoOD4VHezebrLVq9WsPazmx3bTd3YMVSIcUpUlI4KwWuT6cEU6a2u2oYnaxpHTUK/SYcG8x5i5IbYZUpKmWwpJSVoOMk85z9FAY9o+idVay0xYYD0y0sTrdNZmPvEuFDy2wRwkJBGScn0U66p0/q3V1ifsN1m2y0W+UA3LVAU46861/KQkrSkI3DgnCuCa0dkl91Ddpmp7ZfXWZibRc1Q41waaCBJSBkgpHG5JwDjAyenFJOy+/368doWt7Vc7o5IhWWY2xDbLTacJUlRJUUpBUeKAsGzQItrtUW2QmUsxYrSWWW09EoSMAfUBSuqn7W+0abpbV1mjQG+8tcN5pzULpQClhl8qbZyeo84KV4fFSPHFTLtMuE22dnd+vFrlGPLg25+Uw4lCVDchtShkKBBGRQEmoqKdkVyuN57NrFeLtLVKmzoiJDqyhKeVDOAEgDFSugCiiigIDqz8IJP9T+4KKNWfhBJ/qf3BRVGSIvc/wD8Ual/pHM/amrLFVp7n/8AijUv9I5n7U1ZDmdpKQCrwyfGq4foRBnRVc6b1/fNRXHUkG1aXjOO2CYqG+ldy2F5Yz8T73jBx/KIpfoXtDg6lvU7T0u2zLJqCAnfIts3bvKDjC0KSSFp5HI9I9NagjHa5DuUvtc0FcYdpuMqFapLy5r7MVa0tBaUgHged4/FzirMvUFi82GZbXgtLE6Mthfm4IStOOh8eah9t13e7pq7UOmrbpqK7JsZbDynLiUJc3p3J2fej4dc4rfr/XcrSGnLReJVj703CQxFcj+UbFsuuDgE7SCAQQTQEe7KZOoez7TyNG6osNzltW9xbcC5W2KqS1IZKiU7gjKm1DPRQx66cdH6YuUvtYvXaJdYq4CH4iLfb4jhBd7pJBU4vaSE7iOBkkDrjOKshjvC0kupSlzHnBKtwB9RwP2VGe1PWULQmipuo5qO+7kBDLAXtU84o4SkH9Z9ABPhQFZ9qVkOvLfDMLR11ga2jSmS1PVEU02xscBUov8AxVoCQSMEnpgVZfai1KkdmOoYMaO/LlybU/HabZaK1OOLbUkDA9Zpu0zYtW3SyMz9RauuMK4Smw6uNbWmG2Y24Z2De2tSiM4yVGlMCfO0dpe8XDW99EuLBkLW3OWylClRylGwFKBgq3Ep4GSfAZAoDX2IszIPZbYLZcIUqHMhQ0svsvsqQpKh16jn5xUZ7LYVzhdsOv7lNtVwjQ7q+wqE+7FWlDoQlQVzjj6cZqSfCnVb+m06hg6LD0Zxvvm4a7gEzFt9QdgQUBRHITvz4deK9snaRZL92aXLWtmC5DUCK+69FWQhxtxpsrLS+oB6c9MEGgEVrtkLUd01vZ79ZZTltuM5p1oyoq223kCKw2VJUQMELbV6+ARUR0JoPVmku1izwpEp67aUt0SYLXLc5cjBwNgsOH1bfNPQ89Ogs3QOsLPrbS7F9sT6XkOp2raUcKZcwCW18cEZHTI5yMgglNpHWCLxb75cLhGatsezzn4bzin96T3IBW50GE/r60BC9bIukf3Qun9TNWG8S7RAtbsaTIiw1uBC195jAHKuqc7QetLO0O3XDtNNmssW0z7fZWLg3NuE2ewWFKS3kpabaVhZKieVEAADx6U+2fWF81FY1X3TemW37csq8kMycY70tA6LQkIUAlX8nepJ8SBSjs619atYwLgpth+2z7W6WbjAl4DsVYz8bBwUnarB9R9FARrtMsV3jdq2ktf262SLnFtTT0WdHjYLyULSoBaUnG7G45A56U7d5P1XrnTl1j2m4wLXZvKX3HZ8csLddcaLSUJbV52AFrJUQB0xnmt+nNbXDVokTNKWNqRaG3C21cJ0sx25SgSFFpKULUUgj4ygnPhSsanu7Gmb3dLlpzyOVaS4VMGWFIfQhAXvQsJ6EE4yAcjnFAMPaQLVqAXXTWqNFXW5MowbbIjQVPBzc2k5S6n+CWFlY5KRgA09dj9pvGm+zKz2nUDy3rhFYId87vFJG4lKMjqUpKU8ejjwpboDUp1VoqDqYwxCZmtF5trvN5SjnqcDng9Kx7NdYQNb6Vav0BPdpW4tpxonJbWhWCM+PgR6iKAh/YPDuVuuusxcrXPhC4Xx6ZFVIjLQl1pXRQJGB8x5rV2l2l+8dtOjH3LPcZVptzEtM2Q0w53banUAI85PJ5Hh08ammkdZW3U1+1Da7d53vJKRFdcB4WspycDwwoKT86TSG162em9qVz0L70pbct8REpcryjKVIXt2gJ25z53PNAR/s5jai0De5Oj7hbptx0ypxT1oujCC8pkKO4svAZUMEnCz1+nhN2YIn2jtC7QrncbPdWYlymNvwnPIXVd+lKVA4ATnPPQ4zUgueu7kx2mp0JEsMeRMXBM5t9yaW0FsHbg4bUQrPzj10u1ZrGRpXQErVN6sy21xFDv4jT4WQnvQjKVYGeDuHA9HFAQ22dn7+ttF32XqWTeLfc7+88t+IpxTbbISdsdKmyBu2pS2c+JzWmxSNTT/AHOl005eLBd2b+1aH7chlyKvMglCkNKSehBBTkk8EHwwatCxaggah021fNPSWJ8d9G5lQXhJPilRwSkjoRjI9FMWntW3nUOjbPqG06dadVc1Z7hybsSw1hXnqXs65SBgA/GHoNAMvZJfJ9n0VprS9x0rqKPcI8duK6pUE9yjHBUXASkDAz+qrQHTnrVb2jX2ortftRWSBpKK7NsBaTJSbptDinEFSQ2S1g9CPOx4U7XPW/k11tWnodrcmajuEYSVQO9CBFa/lLdWfipB44BJPQUBMqKr3UXaK/pC92+JrWyJttuuDgZZu0aX30ZDpydjhUlCkcAnOCMZ9BxYKTlIIOeKAgWrPwgk/wBT+4KKNWfhBJ/qf3BRVGSIvc//AMUal/pHM/amrJV0+mq29z//ABTqX+kcz9oqyikKBBAINVw/QiCmuwSZHGvO1JovNhY1CtRBUAcZWM/NkVthtI1B7pZF8spD9us9mVEmy2yC2p9aiUtbhwogHJx0xg4qev6B0M+ve/o3Trq8lW5dsZJyep+LT7CiRYURESHGZjR2xtQ002EIQPQAOBWoKL03CZuPbt2jtK1NOsqkmJjyWQ20V/e/Hck5x6sdaX+6Oejt9mel1ib5S0L1BIkrV/CgBXnk+vrmrNlaJ0bKdW9K0nYX3XCVLW5bmlKUT1JJTyaVTtN6fnxY8SfY7ZLjxkhLDT8RC0NADGEgjA444oDcxebZInIgx50d6S40p5LbbgUShJSFK48MrT9dV77pvSNw1h2VyodrbW9NhvImtMIGVPbAoKSPXtUSPSQB41O7NpnTllkuSbPYLVbXnE7FuRIbbSlJznBKQCRnnFO2BQEK7Mdf2PVul4sxubHYnIbCJsNxwIcjugYUlSTgjnofRUW90Oy7rXscvrGmXDNcgSkFxDB3B7uylS0jHxsBWePFOKn970XpG9yjKu+l7LcJBxl6RBbcWcf7xGadLTbLdaYKINqgRYEVGdjEZlLaE55OEpAFAMWk9Zaev2kI1/j3GG3FUwHHgp1KfJzjzkLz8UpORg+iql0TbnmOyrtZ1L5OuLbr6q5S7c0tO0mP3Tm1zaegVnger11csjR2kpFyNzf0vZHZxVvMldvaLpV6d5TnPrzTncbdAuURUO4wo0yMv4zL7SXEK+dJGDQFLXnR960r5H2kdmrSVSXobSrxZhw3cG9gJUgAcOdTx18OpCtenY8jXPYFrVViZfYfvU+c8wy55rmSpJ7tXPU7Snr41d8CFDgRURIMViLHbGENMthCEj0ADgV7EiRoiVoisNMJccU4sNoCQpajkqOOpJ6mgID2F6ptN17M7PHD7MWZa4bcKbFdUELYcaSEK3JPIHm5HqNQ/R1ikai1z2q6itA7m2XeL72wHRwiS8Gdq3QehSF/yh13H11bV10lpW7TfLrppqzT5WB9+kwWnF8dPOUkmnhpttppLbaEoQgBKUpGAAOgAoCovc2ahtsfQMXSNycTbL7ZluMS4Mn724PPUoLAVjIIPUeINTLW9zgTtAar8iktSBGgSGnlNq3BK+5JxkeOCKeL5prTt8Whd7sNquakDCDMhtvFI9A3A4rJnTtgYtCrOzZLa1bVZ3Q0RUJZOeuUAbf1UBWfZ/dRZvcqxbpkAxrE8tPPVYC9o+k4FRK3x732X6qRZNOxVmDrC2sptoHLcW4oQlK1KHgNpKz6cdOOL3TpnTibWq1JsNqFvUdyooht9yT6SjGM/RS1uBCQmOhESOlMb/3cBsYa4KfN/m8EjjwOKAprspgMaN7edU6RYCyxOs8Kay4s+c4WkhpalelSlKUon05pbpdafurNXDIyLFG//HVoSLFZZF0busi0QHbg2AG5S4yFPJAORhZGR9dYI07YG7qu7N2W2ouC+Vy0xUB5R9a8bj9dAU3q9hqZ7qmIwu9SrR/7OHD8Z1CF53nzcrBGD83hUo7SXI0TsoU2m6uXVuPcoqHJTywtS8S2yQojgkdOPRU2uektK3OUuVctNWabIXje7IgtOLV85Ukk1krS2mlWtu1K09aVW9pRU3FMJssoJOSQjGASeeBQFTaisF57I77K1bo2M7O0pKX3l5sjeSY+er7Az4Z5SOgHo+LOOwcAdj2mCPimCgjPryf86mrLLLLCWGm0NtJTtShKQEpHoAHhWMOLGhxW4sSO1Hjtp2oaaQEpSPQAOAKAqnslcT/pr7VUAjJlQCP0S6bZ8kaS91A9eb6vuLVf7SmHDlu8NNvIKD3ZV0STsJGcZKhVtW/Ttgt89yfAslsiS3CS4+xEQhxeeuVAZNK7lAg3OGuFcYceZGc+Oy+0lxCvnSQQaAqz3S/cag0EzpO2BqderxMYbgstqClJwsKU6cfFQEg5V0G4c81alsYVGt0aMpe9TTSUFXpIAGaR2PTun7EXPeSx2y2d5/CeRxEM7vn2gZp0oCA6s/CCT/U/uCijVn4QSf6n9wUVRklX6E1qvTz+oYKZyY+6+S17SyV5JXjrg+gVJVdqjiQM3hsZOP8A3U/u1UWwe/eoFcn/AMXk/wB80vgMRVJUtfnrPAB/9dawwx+VF1AtZvtGnrPm3JB//bf9qP8ASPPyR75IyOv+rdP1VAA2hsDHmk8dOtRTtJcTE08/cQt1pTZSFLaGTgnAHUcE4GfXWrjXUlQT6FyL7UJCE5N1RjrxFJ/+2muX23xYiyl+7yEkddtofVj6mzXHF017e0SWi3PfjobPAb5BIPr6/TT6vtZuctzvodhaW4UpSrlRGR6h9ePXVdn3LPC1szpV33SOl2lqQ7q5lpSeqV251J+ot1iPdLaVKtqdXtqPoTbXT/8AjrmS4ag1feklXwffORtG2CSkfSoYpscj6pYWW2rSYZTgLwUN5PHgnGeoqrZZYV3OvGe360vY2agc56FVpfSPrLdZv9vVmYTue1XDR6jHOfq25rjn4P6vkFCnTEBeIQe8d3EZUEgnGfGkq9GakLDTzsqGhLwykoXknPQdKlKTREoY1sdj/dE6d3BPwsYyf/oHP3K1O+6R0q0SHdZRUn0GE5+5XHEnQV+eiCW095Ug+CVq3AenGDTNddKXSC/tkQ3s5IBwDu+bnmp0vuyrjHsdsL909o1Bwdax/otzp/8Ax1sie6X0pLlNRYurkPPurCG20Wt4lajwAPvfprhORapUY4egSGwfFbSk/tFX77m7s8FvhDXd5iYfUCLWyrHQ8F0jr6QPpPoNJUl1LRw2dRzO0O4w0KXJuTTaUp3KJYHA688cVH7z28WiztMuXLVMVhLw3IHkqlEj04Skmonf32rTZ5d5vSi1GaaU64o4yR6h6T0A9NcZat1C/fr+/cVIDLSlHuWQeEI8E+us8eqb9i2XFDGkd1y/dHaaix2JD+rGkNPp3Nr97ncKGSPk/SK8tnuj9MXJ4sw9Xx3HAMlJgOJ4+lArjHXUnfo7RaXGVoBtbp3EAhf+tvjPX1Y59FQ+M85FkJeZVtUk5B9NXjGTjv1KqONTV9O59E09t0E4xqFnn/6NX7tZ/wCmmJt3fCBjA6kxFD/7a4et2t240faqM+6raMAYAB+f0VjI7Qnl8Jt4Tj/5v/auX/k+D3HwvwhLfI//AL8juU9srGwrF+bUlJAO2GpXX5k003P3ROnrY4ETtUoZUrOM250jI6jIR1rjON2jXJa0ssw4qCRt3OKV9HQjkU4O2PUmoIGTEiyGyrIUy7lSTnx3EYrSMeIu5dDmz4vhfpv0Zy1dtjrD7p3R+fwzZ/8A417/APrpXH90Vp1+Ol9rVbam1OlpJFudyVgZwBsz0rhefZZUGS4w805vbVtUkJ3EH6MinmxJcRb7e6d6UMzXXXFEYxhKQP110KNvqeVKEUdpx/dCWN+6M2tGpds15wNtsuWx5BUo9B5zYApdbu26DcICp8PULTsZLndFwQlYCtoVj4ueh61yxo2S9J1Ra3bkyZMlyayEPEZ7vzhjoMdMVLLTb4tsjaigsITHjCUFNJTk7O8YxkD581TLcHSYxQjJWy6U+6K04te1OrGCrrjyBzP1bKD7orTYdS38LWdyug973f3K5Cu8FaZB7tlckJ+K6lASoD0kZNJ7bb7lJuaXkQ3ZDKASQ20pRJ9HSrqLvchxSWx2qO3CAZKIydRNrdWAUoTCWSckgfyPUadD2oSMHN2bGOv+q/8AauROz1m/wb8iWbQ89tWUK2tKKU+crKQojggH6KuOc64tKk4T3Y80ZHOc9avKEV3Mlb6lywLwL9FTdQ+H++KhvCCnO0lPTA/m0Ux9milq0XBLjexW54Y9XfLx+rBoqEWK6jspXc9QOKwALzJBJP8Av0RtyHCWxuCfOQoV5GbWu8XwDke/UrzfT59K3mS0o7DhWari+hFlsL4kgS2skjePDpSe425mdBkQ5jSXGH0KQoEZ4I/y6/RWdrS22kqW2rf6UnwpcElacpURnwIrRKy910KZuXYzFckksXh1tkqB2qYClAfPkfspR2d2yLbW7pbGElXk9wdQhasEkJwP8v11bLzS8LSrJHQHHNVpZ2Ci96giNq2vMzi6PHhSAeapKCikXU3LqP7ziExylXh4mmSTbVyn1vhooSoDaVgYJAPPp8RTvbGt43uZcUrlQPO31U4jazGKlggkcpUM8ePz1WO5ZpFb3BAflxY7XdtvNrSjxV1VknHo4r2Na4UzT8Z1zyyMtgKKcJ4TlI3KPm8p2kKwfrqUSbVDkOm5cIe4OEkYOMc/P1rZY2mk2aMkNpwtpIWMdfNA5/ZWsXSMHHchtnYaVCRIUpwlW7zFAFQwVhJOD0xx9FezYpdl20CS26I2UrCyPO8Acekj9tTKRbmWo7aGmkNpCwtKUqwAQQf8qbLhb4jkbe6lSUoTypKz5oSM/wDeobRMYW6G3TFoju3JuTdJiWrcwQ88e7yXUgDCRjgZP1emvNfdvjMWR5FpKysKMYbEyJRygY9CE+3FN2qLu3Pta4cKc2ypY2qc2E46cpHFQC2aVszDyjcLq6+2SCe7RsyMpyDnPhuH1VzvPjurR6mL4VxrVxxP9BFfNXa115cEQ7hd5MoPrAEdPmNDnPxRgcVOIPZPZ3IaUSXpgld3uUtCk7c8Z4x6T6a26TZ0bY4LEiNCeVdAtffPKXuTtyNoTk/Pk1dVts1qndlcjVMN+7KuCY7hQ2m2OLaCgcgZA5+KQVZwMknpiojxGN9GVzfC+Lx05wq9vzKA1Zo27XOwaTh26C+8IdvfbJCQMAzZGM5PUimuT2T6pfZRuhojhtO1JccSB9OMnJqfW/WjkB9iJ5Kp9YbCENd2rONylnASMnKlqOadTqq7PJSmPYJRCx1WysY58MgVXFxeNx2v9Dqy/AOKhKsjjH7yS/uUadAarSru/eaQpWcApxg/NzWDnZ7q1BO+zv8A0kcfrq9jd7+4d3vGtJT6QB+1VZrlaheRk2sJHXzloGf+qo5p9ov9CP8AZkvqywX/AKKEj9n+qnHQlNoeBB/nJH+dXx2YWi4rtrVudtK409QOWkqCi7tGSoYJ8ATS+0W/Wt0beftlhL6I/Lyw4kJQPSo4OOAa9iyrzHkJfafEOcwFBRQoKLW4FJ84J8RkY8RmssnHPGrlBnRwv+n48TLTjzQv7v8AweXDT1oefEpcCOXwTlWwedn0+mo/oi2Q3XZ7QjtYbkLwAgYT56v8gKdNDXeVdWLg7LdDyGpJQy4E4BT1yPSKy0CIqF3B5sKUFvkFW3gkLWTz44z6K7IS1pS8niZsTwzcH2Hxq3tRkWtiO0lCG50fG04GN4rFDf8A4tem0DepTUU5IGBnvE/5fqpZIdHlFrTjAVPYH/WKxYQ0jVE4BCjvgsqIKuDhxz29aZIspje2w5iFBEhEnydovBvYHNoztznGfRmsSloLG3aAOuBxWCk7gcAkJ/khWcCkkxhaSnuHnGwRk49Porp0mGpDmnu2TuBSgk59Xz0hmymuGu7JVknI6GmOa3KSjaZDiiOmVZrBlMlSwHCrAHBzx81RXYq2Xf2f/gjC4x/Ccf2iqK19m+74FwNxJP3zn+0VRVGCuI0yOzer+2tzatN4kq+jefZTs4pp5JWkg5wQahF48vTqm/FhDL8f3zklTShhWe8PINb2ro6yE7WnUnPKdu4J/XUYPw0SmTqGhBbzkc+jwraVFpPnk4xnOPCovbb3IUogsheD/JBHFPbNyee6RlqyMBIGa1S2LPcXyVDu+D8x9NVrB2sa5vzSlHc621Jx4cApI/UKnM2euOkB6I4hZHBUU4/bmoo4oytQSXSy0kBoIcCRhZBHAKvR44qJqxGVM2w47jQbc392vHKR6/TW6aS4gh0oKAMpSB1+et3foT1ZyPRurQZSEnKoxKRynBH01msZo5sRsNncoFG3KcEk9PD/ADrXalhMJtC1FRKE+HxTil6ZzXe90Yi+T8bzev10hiyYzKUocbXuT5m7aME9PTVlAzcvmNy1AsnJ3ZyenSkkpTUeAtx/aWdp3ZGRjnORWyROjABPnA54ARSZ2ZGUhLSwogg7gpokfN0q2lEandkLuyrFcIyZcNqCWtxAUloDd89R3W5ctTVrhMuhq2SdqztQMqSk45JBPGTTlcvIZGrp8MISzDjsB9ezKMJGNxx09fFNGtZrU6zaZb7laUKacSVk5UQVjnP/AK6V5eHFJZ5ajvyZ5PGt3+ovtmorfF8qlx21yI0ZYCEOHfvSB4cAjOa6n0TdLpduweRIYsVxjb1f6kwxFf7wtD+bvJUQQPDj665i0XH01pXtPs6riHZ8JLvfKYWRtUpKSUBQxyN236Aa7/0/e4l0sLN1ZWltru8qGRtT6uK2jjSm0y3EcTGWKGhPbr97PnxdNbaeau6fJ7OizSIrqw53za1uZ6YO7JTjpipJpztM0j5ewb1cpK4/IUmNG3KHB5wSPHFPvun/AII6l1+i4Q4iGp3crbmKShIDxSRsWeOuCRnrwKp3Ry9IxL25JvbKMNJKUNKj721ekkYPP0VbFKCk8cV0N+KwZp4I8Vllert3L4a7WexGPtQu3X6YtX8pxAbA+p2spnbH2RNsrDGmZbhxhKhLwcf1nPbVfnVHZa2obIUEY67bZ/8A5r1eu+zpoENxWdvPS34/yro0X3PMU0uxKWe2a3SLfOt+nIrtutT+PKGVuBS1/wA45HHKRil1v7ZdJWWz3KA7apU8TnSpSN6SFtkgDIKeRhP6qoDUE6LqLUQVZYMaDFYwrDbIbLoz4gDk/PVj6pscK1u28IaS2+izuKWFjlKu8cA5+bNeXng8Um220z6fg4R+IYsUIRUHF033e13+w5Ndqejm43vLYNMuxHZzoZS68tO1grOCoDAAxx9dT+Ajs7tkKO2NRRobqmu9dbQrclS8ncfVnHT5q531C5Bg2iI8ISJClLBd3KUM8+kEYqcW3XGl9L3CVZRAmN7ZjiklCQpKUKUSgZKtxwMDn0V0cMpOKcXX7nlfFOGXDZ3Bu+jJ3b56J8qCUMFtoXVkNK5w4neMKGQODSptsr1mt0KOPepwEY9DqT7abbVLD0217A73QuUcIyR035H7cU+2JXfXiU4ptaVCOlA5GDnvCf7g+qunJaTv2POx7vY3W9aVOEpIzjxrOSU5KUELHiKb0urHKWMf1sVkJCxncgZx4qrr2Od9TB9tClDIIJHOaFtjjaMgAc1i7JXnAQnGf53/AGoTL2g72R4dFZqVRR2W1oBHd6ShI/4z9bijRXnZ+53ukYTmMZ7zj+0VRWEurLIp+UknUt/UggYusjPP/wAw0tgNJLoWAnzuFA4INNc2S4jWF8YZjOPLXdZA80//ADDTuGn40ZbziFAJRuKUnJGKrgacEienUkUZllQbCW0BXXpSru0tuAhIJHo/ZUEZ7U9BMLSl/UkYLRlKgELyD9VaZ3bN2eIc82/b8EfFjOnI/NrZbF29iZ6mQlyO0kJHxTz6PCotbVFtZWva6FgrJIwdxJ4x82B9FMN37bdAqwpiXNkK64EVXB+nFRv/AEvaeMslmLcFtuOeaAykFOTk587pzUyaKJlkvoBcBSMAjODzik4j98ru0q2r8Cemc9P1UmvsxbMHvmd25TjaTggEgrAIyTgEgn66Z2bnFesjzqpLam/KVpdy4PMy8fNPoOD0NQTZm7GltXmS+8pfk4P3khfxc464V44Ph08c9W1VpekWozUSCHJm1Sl7wNiAkHg+ndzj2mlDjjjAccwpTadiUoIPASFL/Zitl1Zd95WGkMd6GgFFsqAzxjH1E0K9xoTa30XBLrjEc7igqfGBgpCcn0kkggerP07XG5Tt1jvOAtMsPuEZcH3zclQSevAAOPpr27onphNpQG5RQNq2yducpCTznk/GPhWi6ocecSSO+AOQCcY+NkDHzgVBJEtVWxSZki4rW629KEhlxI5SUchJ9HTBp194LlqG36JtFiYjypTESSlwv4ShOHc8knggdK13cSPeV1t9vDwWvaAM+bk4/Vimw6jutvuTDNokPMux47pkhtRG5Kynp6Dg1xzk1OVHpvFDlcc+7bX6USh/Qt01NqqNYbfLiM3VKsLU+BvRgFWdyR6BTRL7UtcaXkTNOoW8RGWpkJCvNUQcEjHB58RTtoS+v6cvKr7Du5mF1otEKXuA3EHd168YqK25+8T79IipmbYpIddTuOXCR4jPgQTmsJ5Vraa3SPQ4f4X6nDwySdRlKr/qJGHdRXR565T4kuRJkK2lCGVKCRjIHA4qXdnfZ378JlTLlZbg7tISltUdxI6dQRTBMvGpIzy4dtvc+OltRSlDMlaU4HXAB9XhUn7Nrzfplzkty9T3qS20wlWxU1YCVFXHQjPApw+mUtfk3+LueDG+DdVDo73p/wCSUf6JrUocaTl59IbdNN147O7BZoglT9NSGWSralTjbgyceHh4VIpEkRmlPzLtcGmk8qWqa7x/1ZNRmfOVcYb7jU65xwlgyWhJfLiXmwCcbSo+gemuvJNxWyVnzcUn3Y3dlGi7XcO1eAqMkKtDrLj60KbKdoQfinJ8Tjx+un/tedh3LXdxFuSoobgpjpTjqrc5yPUcg0zaE1JOt1zt5M2XI722qK23H1KTkrQeAo9QOBiksh+au7agnQnCDbG0JDmei0JIz9aSa8/ipuSao+q+B4NEseRS3er9kyEXeO3IYMNThWEq69OR/wB6sTSkG0TW3pb1uivyBJUkuqbClZ4x+qoZB7ybZpdwnKJcbWkBRJUThKcDJ9HSpNAlS7fofUz8Zotlc5toOeLYdbKlYPrS2R82a24OWlSTXQ5fj8dbw5W/mlHf7olVrOb1bk4IHvq1twcdF042eYfhM202fNW4GVZBzkMvK4+bI+sUzaQkKkx9Pv8AdpJXMZJPr8f2GlsIbdV248jdcnUkHw/1Xp+ut8v0v8jwsWzQ5rK8YPB6AYrwZCeTzWaknvSVLyUnB5rMp6Z8P211rojnfU1KSrCMg7VH68CsVpSQSkK3Z6Vt2qU6VZBT0SKzCUfF3c5x0qUVZa3ZyMaMgDGP4Tj+0VRWfZ/j4IwdowPvn+Iqis31CKbkuPt6yu6oj7aHDd5QU2ocrG5WMcdM8np8/pdnW3C2s7ty153jHxuOg9FVlru4XG29ql3fRb5syGic+rDD+3YvvFjcE5AJAPjTsjXpnRRCtkGSbo4difKGiltIxytShkcZ6Anniq4YRnh0vb3KylJNVueSOyDSeo75Mucl+ewp1wFxlkoQkKwMn4vj1pax2FaDQRuauDg9K5JGfqAqT6Gjoh28NBalrUSt5xRyVuK5Uo/OSf1VLUYUg9D5taxTrd2y9LsVPL7IdCRXlBq0KWEJz58p05/6qb2dDaYi3JLbdjihru9yQvKsKzjx9VWy8hpTag4UhIO3zvH56iE/CbqQFDAQnAzkgbqtIJ0Yy1JVtQrapvOCCMjPWkbbkdUtyEI7adit6uBjOArdj5/H1U4PtjugsJ88EKx/69VIo9piF96ekKS68ML2KKd2CoAnHxuDjn0D0VFAZL1cH+5dY37mw0Eh1AGzeorRg85/VjrW25qksulSJqlBSviuJTtAA3YTgZJJwOT0Jr3VQiMSmQtrK1KbU5z8dKSogAE4z1H0ivb1Mb7/ALlTSfvSFuKJPQJCSD0681PYqhDqGX5I2khQQCT5xBITwTnHjwOB41g0ouIb7pSuUbitxOFDPpB6H56RO3Pym5CMWkFrhKtwzkhSs9fWkGspsgR3ShCUKefcS2lB6dCSePQM/VVKLiDU7xk2PvwkgqJ5IxnHiPUev00wQ7bOb1BJlPR1+TvxMBzjH8k/5VItUo2WFw7SeQAAOOleTJC27ZHdb83a0ncUjn+TXHlVyl9j1W64PH/2l/YiN3tUPTiI0tDr6u8XtXuVxgjrgUvtCizJRcVtojAsq2PrQT5vHT09f11MoWiWNbsBEy5eQxI6klako3uvE8lKE+nAPJ4GRW3tKtkO7yYrFvmR7bbITCWI0XlZWAQFKJ4GeB9XjWHEvGpJ3udfAcbkx8PLFJbdVfZlelCQ6XlvOqjrS4EObMEqwRxg076d06X4K5cO7paSVbe7RObZdOPEhR6dfrrXqGAuMxa48dsvwUNqbcUkjb56iP1eYaZtKyHLKzeFBcdtS2HGlIXgLXxhISTzwfAfV0qcCVWcnGTyZsjnN6mu5J5Wm7mqGGffLygSlBttLtwS+M5zk7CQOKWW60sCFfX3ZkxyU0041DYAPdKI8zA4PBCifD4o+iOwmrnbW7XCJZbiOq7yIoLBS05kHkpyUkHn1GpLA0bIckXG2y1QJtykKSlpa1pU38Yr3hahwrCUgnj4yh6avXzO+hyXa2Gq32q5WqSxfprj4iMocJad4LXJ2Jx/vEJHHpp3sFzWjs2u8FmJFW9KeT3j5WQ4orxxjoeBjkjr40o11ZI1ttDKRc4inmwtUllD4KVKaCQEpxwrJV+01C75q6K9c4r8aAqIGUgdy26NrhHQ9KzyQcn8p6/BcTDHj/iPeP0r+o5SA/CsDUe4KaZZckEKQSnf04J5zjP+VP0Kc2ezMKU7jy+5xzszyoJZkNq+jI/XVY3G+IvV0JRCcU68dqU96CB6AOOKf4cG73qGi22UpcNrZLyllYSlCd5JPP8AvKx9Na4oSjGjj+JcTHiM2qL2LE7PlZg2FKVAhNywfHjcvH6qeBuYu1pfPKXr2rqOmWe7P90/XTL2fltqVChOFIcbnFaEAjIHnHd6SMA09XZREDTjgSBi7IJx47pTg/Ya1mrTOGFrqOz6UGQvKUqIUR+usWyFbgoePQ+HqrOYkic+f984+uteAGiBxznPSumG8UzGbqTNwyMdODWCQAnb0x661pA28qPJ5oaOVlBPToQM81pRm2W/2eHOj4PBH8J1/wDMVRXnZ0c6Ogn/AMz/ABFUVi+pJzvre3MS9b3x1anSr3xkDaHlhOO8V1SCAfprfZQEMtsJSENgcBI2gH1CstVokHW99UhxAR74vgApyc94r1/NWNpkIkgpyVd2raVpB2k+o+IrPBKoIso2THTDiRkJUeKkrbuF4JGCMAjiolZFBEsFKAlPUj01J/KGw8jekJ5HU8VupWyyjSMJbCUqU4oYwMkVFJrJVeQ4MBpLQSc9SrOfZ9dS67ymAyrGHEr/AF1FX3gXVOpG5Iz7SambSVlYK3QhvMi6MPx2rfb0yitQLzi14Q0nPO7kftp8veldTiPGl2BgrK148nfjqbbcz/NWeR9NKNKz4Fsf8rnpK3UYWlKhxvIzn5wMY+c+qrCb1Y2JcYr86Q62hTSD1G/pj1nIrCDb3bN5UlSKc1HoW/y71bjOs05G/BcSlBUgEJUcbsY6q/ZWq/aMuWe7NomkkLCiASfOAH7AOvoq+3WZ1wkOSXz3aUHCEE9Bxk+yvJUJUnYEuFJ6FeMk1pqk1sjFRin1OYLlpG6iYiTHizIrjQ3EqjFSScc8fRSe4Qw4rDxdbcbd70KHBBAx4+kZH011/bobDLeEAlRwMkHJPspwWm37EmY2y4lQyltwAgj0mrJWtyrq9jhTV0p33qlI3J7phSUFP8pSiOpPgOfCnnTek13qDNL0xcezwIiHpDy3ASVE4S1u6jJGfm6+GestU6T0DqSH3F3sFvKc5Km/va/V5yCDVW6+tumLBamtL2VCo1vWoyHG0HvFqwQBlRcCx4gdRg+quLNHQrZ6XMLJFQWyXav3KpvN4htWBqDBZbZcZGFPt43K9ZOMnp1JNMd0cEK3G5SO8CNilEqHKhg/5nimrX0xqMp2K0pZQrJUCMkozwD6MkVL9SJZHZ7Bfda7xr70VpP8obAf8j9dcMYJLVLqyspapV2GTSd/REkM3GOEOJBDmx1oLSfnB8fCpLqHV+lrtHfuo0dFbkQ1qMd12OhrcoeIShQCxn+UQag1sEOXeriiI+07HkqL7CEZ3NjO1W4EADJIOM+NJdWOqahs2kvllvkKS2/3idx8c9AepwPSa6FFRdIx1PoJXNW6iv19ceCJ0sOArQN2G9oGDgEYxUnZu1kuyY7d+uKYbLqisJQ4hpaOONqjg7c5HB56U3Qpt2i6WlNybr5Y+6UxYinFhsIChzycY4wM5pGm3apfmLZ09BizEhtDy0uNIc4IIGNwI/knp6q1UlrpIrTSux51bp+PKvpEOWt2zW9qKCTlx1SlITnGOpJJyc/XWlzTs6LPmOXC1+QsSGyYJfYDZWkBRBA55OAPpFT3WVtt9h0na0u3C/2+6BpBYaYfZcSh7glakoIwT9YGPDiq01PqS6yL+9MlpkOOup7wKfGPNztyn1ZB9VZ5oSdo9LhuLhg0zgt11vuaxbZsRSo7cYqkPKwjKdoGeOT4DxyfCpT2dRbzoW23K6SPJZDl1hnyJrcDlSXW1ZVnGB5mMdeR66boXa1qF15uI3ZrW8sNJQplyIkfFSACFAZ5x09tOrPa7eL45Gi2+2WtmQ3HKFIUzwk8FRxjBSMdOnHhUwnkjtJHFmnHJ8zdsfX+1rUeAbjE035Q4CpSGYvnpT/JHeJPjn0/517qKefeWxl5G1wS4by0hJ2gl9KiOf8AiqKdjEb3x1XqDWd6ixnWrPCeltxu5wyZKlbGQE9MbjkD1ClA11AsTi4l60yq6vPuqd3ql7FBQxkYKTk5IIrZQUVS7mSlb3LGub2y7PIDThBV1xxWoOKKsLa2pByCSDSO2X3Tl2tyH3Yki1TVgnyZ+WUut88bk5H6x0NNlmjXdEzdNmx5EcIOChwqyc9cEYH1mujG3SRllirbskpKc8jNYEgeABNeIA25BVz0rWrhHxlK5razAuTs6/A2B/af4iqK87OPwLgf2n+IqisX1Lo581ghD+ur4y7JCUG4SPvAIBX98V18SPUPp9S23NYUlDaUoAGAAOlbL4zGlazvzDuFL98pHm+JHeK6UssMVTsXkkJSpSSrxOFEVji+hGsFsOcBpSdoCuQck4p0BSolsp3YHppGgRWC2yqQhpxZIG9YG766dGLdMDJkutEsAZygFXH0ZrZbPcl21sNchD2TyNjY8OgFJkMB5p4Y5wMH0cimHV/aHpW2bG5Cr1lpedrMNTW9QzwS4B+ymWw9senbjqOPaTYX7dHlK7pUuRKyUkg7SU4AA3Y5zU5JJrYrBJPcuaDpaPcmPKVgnataQMf7x/7U/N6bjvalhT9v8AWikDw2oGBWnSV2aisuR5hDTROFrPRtzGDn0AgA5PGc+mpHZrpb31pCJsZxzGCG3Uq5HQ4Hp/8AXSrY4JopklTN80zPet9wNHvApQA6ZHh/mKb7TKClIZ5JCc7ucYwD/nUhW+h9tbe4H5qgibgYc5Ud8bVpUU5Hj6P1AVo47oz1bE4hubkKO4noODnGeM1WfaHer43qiaI4xHZX3bePQnippaZwdbUEEfGHXw8fZ9da9U2xLsiQ8pPxlqUR85JqJRsRlRUMvVN7wllZUgKVjPpzSHtIkW25XqU6qS273J2MN+UpWEY4xtUjI+YHrmnXXbJYiFyEAt7OAgDJAHJNQS76hanx3GTIUHmlYCU5AOVZ87Kcnr4njp4V5vF/KqOzh5arKx1Al2ZeZTLLBeUopYbTjlSugCfpqwNfrXA0DCtcpIEkhKClJ3chGMdPSKT6eTpm1Mu3i4JlyZjbynUNrcCGwcjGFDk9ay1Bq22XBMNFwt/eHc6WkI3cbtmOvJ6Gs46WhKUrM9KXezxNJh24+9DDkZnu2WkPd6+71OVIGSknI4wOR4VFrTbJWs7v5FZrBc5raDl5qEwpbraMpyvCM45V6COak9s1P2TOl+Nd7VJStRCQ4h4c8dRkfsq3ewPXfZ/pWyzG7Ip1Jmyipxx1I3eaAAnI8B1+k1WWSKfzWvc19OUl8rso+96b09YJpia3t+q7dDO0tJfgFIWE/wC8Sk4+ap3pm69nxfRJRc+5s8ltMVTzaVMuFKQfvYJJIPJ59lWz2l3iBrtp2wLnxlRpLO8tFW1w7VJxtO07eSTxz4dKiJ7AbHqWGUyb5LYUpQWHGZbZKVAceapA8P8AOkFGelQd0dPDThi1vIuzr7kd1Xpzs/iWxuWjUtxZaKHFREOq7xHeKScEk89SCc0w6e7NjqqQ087qGFGfbiJQ067whzJVhQAGR0PUfVUwu3uYQoIKtfyFMIPmNO20K9eNyXf14ptvHYLe2m3/AHv1HBCSy2EqdeeSpBCRuUDt4yrJxnoa3zwuSo4oQlV0Ry/djTunGk4vcSVdspKHoSVOkFIyBjAKcn+V6ucVFdP2i2264PxpD5ZlvtOtLW/97AdKSlOTkkcq5yBTvbOxq/XYeT3DW0pmapSw75inWhtUQnCisEggA9PGmbV2mpuhHjbZ93duza2XGkPLjFCW1KRnjKjnr9GarOEtL3JcWt6J/DswsWg9QtR5lsW/cLixCUpt4OICW1LOFKGQDlOeOgIqAa5sSC/bZheS4lLLkhS0rG4K+9kA+JJr203eFIZmWm2LUmKXW5GFAklYbwSQok5zmnXX9lFvdtlsgsbJTdgVOkqbRuWpS1HahRPPQD9VaY4yap9v8GepRocNaaAtF+1C7cpEqY266hG4NqTt4SB4g+inDS2no2nYHkUR951BUVFTuCfm4xT/ADwW5CEKGF9ygqB4IO0dR4fNWserk104VUEUzSbmzEd4UL5xkcc0ncUoBSdpAOfOxnr4Uq28jHBrxLZxkqAHrrUxLh7McfAa3YAHDnT/AMxVFZ9m4A0XAwc/wn+Iqisn1LIovWDDRv8Ad3I25NyN4kpjlHVX3wkg/wC6M5J8MfQdlkvaLaG7bd2VQ3AThw5KHSTkkH5zWF9g3R3W98et8iLGCrjISpxTJW4QHScdQMc+uvJGnGZiS3crhMmbjnb3gQj6kgftquBXBC2ug3dszFnuujZEx5SFPwkFyKpDvIJIznw5xVI23WV/shQbLfbhFTgEhp9SAPUQDiri1zpSAjSd0cjJkpDMVSwhLyinzR4gk+iueXEISgkLyfRitZw6NiGTd0WrZu3TXLKRHucuHeop4WzcIqHEq48TgH9dPDfab2c3hzZqXsltIW5gLdtr6ox+cBJH7ao9pBUeBnwratRbIyef2VTSX9R9zrzSnaD2S+9jEVV+1Tbe6GxAmMpeKE+Cd6ASR/xEn10a0038NW472hu1rScbuVB1gSgY0hK//M5Kf6qQeoJIrkYyJBXuyfoGKWR7g4gBPeODJwRjNEmg5RZ1dZ7Z7pyyIUWWLBqhhI4U1JaXv9Y2qQfrFMWsta9qFvcEnVXZNdrepJG6TGQtbZx6Tgp/6qoS16qucF0Kg3N+MocjYtSDkf8ACeKsLT3uge0ezFDadSSZDSf5EopfSfV5wz+up1shwT7kz0h29WoXSPCn2+4w3XnEtqC2wRknA8c+jwq67n2v9nou1zsdy1FDgXGC+4w83JJaCikkcKIxn6ao2N7pCXMGdUaN0xfEJUFKU/bRv46EKJIBz44r2+6n7BtYXJ286h0DOiTpiy5Ieg3Qjeo9VbTgfUKn1PJHpJqiM681QyrVa7hprWjc+C66QlouBC0AkgoIOMp6YIz4fOXBFlQ3ATcGn4alPgKVsbcC0knpk4B+fJ9XUU4/6Ovc53xQNv1ZqzTrq+U+VNoebSf6qc/rqw7L2W2W42byOydpmnrqrGElbPcrPzp3n184+bFc2eCyLY1xtwVM5e1I730+U26MIbJQhOMBOOenp56+up/ebTa2uy+2Xzydvy4Rmz3gUQokIJzkfNTp2mdhHaHCu659liWy9MLQA6iNLQFJI4zhe3Ph0zU0s/ZVfrv2ZwbXe+7s6kMpD28pWUYTgjCTjj1kVn6bSQu9qKr7AtKQ5WkdRatvNqbmxGGy0336AUApBUSnPU5CR9NWL2RaU0xe9Ke+E21uxZRd7koCtjatufviAnHJBAOc8pp/k33QfZto2FppUluWxGRjuEqDin153FSgBjJPpx4VV157YNSahvDVs0s03aGnl90HCe8IB4z6B9Apnjri76FsX8N2Y66RAtvawi2x5Nxbgw2ti1IlKQpB27iUqSQRjIGPVUauva9qC3yR8FdSaibSg8rmSw6FfMlSSfR1NPOodNRBZrpc5GoHJc9tK0rK1ffTwPOVx/KKvqFUnjBOVcVPDQWkZcj1WXbpXt+7aXXlhm+QbiG05UiXAYOR84SFfrrbe/dKdoE6EqHPtlnYUej0RtxpfzfHII+iqatd1l2x1a4i0grRtOUg8fTTrop8DUDcmUlLjRCgd/OSUkDArVxk29XQ39TCsEdF6+/guq1dv1jcRFcuNolszlk+UCMhBaBzxjKs9MZzUl1fbIWvHbxBnzUW5bK2TCUsABbziUpAUT8VOEn86uXbq0XZD0yHA8njt7QoN7ihBwPEk9T4Zq7r/aLxftjMFwsGUkPOP5GGkpQkjjPPxqiUEt4mXqSnFqQ1Wrs+1TpLUkW7PM2e+xVOhCWIk0Od8QCdmB5wGAeceNTvSN4cL+odd3xltq6PLV3EdJyltCUpS2gDxSMIAPtqurjpDVcbU8BM6+Ca0haVOqKFNnYDzxjnIz4+FS9t1mVaJzTKUqaMzyRoqO3CEqUojPoG5urRl1KLHTvsM+iNXR5esGmJS+9UqQRJdVyVFRO7P0nOfVVv3f3pZjqfbihYzgBORk/txXPEuGxaO0B5EBpLTJZQ+gJ6A+P66ta76gt0WIZBuCUuOpADDqCFJ9Z6/wDo1eM6RDhcrMLRd/fB+UNiUobX5mP5uSOT6cg04F7KcBVRTQTa0xJTrqSA89ho+lIA5+bOakJBQMePprZdDnZeHZnzoi38Y/hOP7VdFedl5zoa3HOf4X/FXRWT6lkVNLwdR30ZIULrK5HrWa3xYkh0EtMuOegJSVGpbpDT9ruFz1FOmp7xxN6lICFLwkDf6PE8+mppGZjMJDcdDTaB0AIGKzwzqCLqFlQavta4Wiro/dNsCO9HUyFuDO5SxtSDjoMkc+Fcu3HRuoIhCEQFTW/lYShIR9bZIH013xqK1wr1a3rTcYzEyLIGFhTmBj6DnPFcRSdHauiXF3yez3dPduK2LajODoeOQKvKTaGlJkMdiy4D5bfYdawQcKSR+2sFqSW1KXg44AHWrhRA7R37WiHLhSLqw4EkInwi4psegFaTg/T4UgZ0wA+5E1B2dXdSnOQ/bErbLfrxtUkj1YFQpLuRp7IqoOkJTlXTjjmvGwpTuU4H/FVto7KbdcWVC3z71bnSfNbulmeSn9I0FD6SBTRcexrXcNC3o1rNwZSDtciL7zP9XhQ+kCral2KteSAKjuL85KQOetZyI2Wjg4Wn9fFPjmk9XMuYVpu8nHGPIXRz9VDunNWnO/TF65POIDnP/TUEqiONeUJQSlSgPGljDz7ccpWkraJ8fA05nTGqVnadM3sev3vd/drc3pvU6Gdh0rezz1MF35/5tTaA1RZ74BHeLSEnPmkinCFqOU3lAfXnqnIz/wB6WHSWolxyRpu8JUeTmC5kf9NeN6S1H5u3TF53dTmE5zz81S6ZVNolWmNbX2G0ryacnlG0ASNm0kjnBOCaVag7QtTyWH4S35MZQUEuffc7QM5A/VURiaQ1M08FjTt5APUGE57KdJOltTiKpa7DdXCvHWI4STtzzx81U0pdzTW6IZcJ70t5brjinFZzlRp47N32Uaqt633UtgSEAqUrAHnek8Ukd0nqguEp0zecHqPInP3aT/BHVoJHwYvWD/8AQu+yqzgpxcbIUqlbJF2ozIp1VcktONuKUCgFBCh9dQLYpS9iQSfVUkiaK1YpC3XtO3htsdSYLhJPqGM1rkaZ1V/BxtLXxCFcHMF3cr5zt/VTFBY4pJjJJzdjA4hLeN6gpXoHQVMdD6F1dqFCLhZ4qG2UL2B99SUpGR1APUDPgDUo7PeyeeJTNz1LbJq2AErRFDCgSeuF5Hh6KviwxNqcNwpERKkhKWyypOB9WKplzVtE6cOFSWqT2K+7YLFCs/YrFtkeLGD0XZ3jrSAO8XgblHxyTTx2ezg5otqWh3764yy0oHB4KEj6ORmnHte09LuGiZrcaHKfdLeUhDRUSfRgDNRrsdtVz95Y7cy3TmQhoIeYkxXEElPQjI6cVSDb6muRxjtElsewTNRXRDxeW3HbbAU4oYSEpGSQccAemvYMCG9cWYNuj77fCbJ79aQlchxYzvUkcAnPT0JFON0m3j3tlWuNDdajqbSklphSVLHXbn0ZHQYz45rS67M0xpwOItsqbdpaSpLLbKld3hOAVEDgD9ZNWio490ZyySybMgGslWe0dqttQW2kuOMJ8pSMAbArcM/V0q2mHbPegFPrjvhYzl3ar9Sutc4ax0fqu73FN1RDuTk13JecXHcyo9cggcejFMCrX2pWOSGm4N/VgeaW2HHE4+riuHjOGycTTxz0tHfwnFYuFTU4XZ1xH0/ZHlBlpiIlKR8VCQAPm9FZytHWBSRlO088oWRg/XXLcDUna1EXvFlvDh6ZXbnv8hUtsPaV2jxQhiXpK9lrdyoQnVY+gp/zrmXC8djW2S/zN5cZwM3vCvyOptKQmLdYI0OMpamm9+0qPPKyf86KQdmdwlXXRFuuE2O5HkPhxS23Gi2pP3xQGUnkcYor2sWpQWvrW/3PByuLnLT0vYcexrTcC7w9SSZSngtOoZiBsUAMbh6vXU8+A1n+Ulfnj2VHfc//AMUal/pHM/amrLFMME4ozsi3wGs/ykr88eyvfgNZ/lJX549lP1ymMQIxkSCpLe9CMgZ5UoJH6yKTv3q2xm5LsqSlhqK+3Hdcd81IWvZtGfX3iBn0mtNCIGj4DWf5SV+ePZR8BrP8pK/PHsqRsSGn1OJbOS0rYvg8HAP7CK1tz4y5jsRJWXmgCsd2oJGQD8bGCeRwDT04gYPgNZ/58r88eyj4DWf5SV+ePZT3Du1umstPRJTb7TrPftrb85KkenI+fp1rFN3gqhtywtwNOq2tAsrC3DjOEoI3K4yeB0GelNEfAGb4D2f5SV+ePZR8BrP8pK/PHsp799YPkLcxLxW04raju0KWpShnICQN2Rg5GOMHPQ0NXWA75N3clDnlW7udnnb9oyenoxT04gZPgNZ/lJX549lHwGs/ykr88eynr33gb4iEuLUqYnewEtKO5PHnHA4HnJ5OOopRMlxobIekvIabKko3LOBlSglI+kkD6aenEEd+A1n+Ulfnj2UfAWz/ACkr88eyn92fEbS8pbyMMrCHcc7FEAgHHThQP01gu5wkJKlO7UiQmPnaf4QkADp6SOelPTiBj+A1m/nyvzx7KPgNZ/lJX549lPbt0htXBMBZe79YykBhZSRxzuA245HOeMisHL1bUQ1yy+VMtv8Ak6lIQpR73fs24AyTu4+emiIGf4DWf5SV+ePZR8BrP8pJ/PHsp+buMJyO3IbfStpxfdpUnnzs4wfQc8c+NDdwiLfkMhZCo4BdJSQlPGfjEYOAQTg8ZGcZp6cQMPwHs/ykr88eyj4DWf5SV+ePZTwm9W4xJEsuuIjx073HFsrQkJ/nAkDcn1jIr168W5m6N2x2ShEt1IUhtWRkHdjnpk7FYH+6fRTREDN8BrP8pK/PHso+A1n+Ulfnj2U+JukBUCRPEhJjRy4l1eDhBbJCwfmKSPoomXW3xC6JMptstMGQ4D1S0M5Xj0DFPTj4JtjGNDWf5SV+ePZR8BrP8pK/PHsqRqlR0yWoy3UJedSpTbZVhSgnGSB44yM/PWmLc4Uma9DZeCnmThaSkj58ZHOPV0p6cfBAxfAazfKSvzx7KBoazj/4kr88eyn64XGJA2eUrUnfkjDalYA6k4BwBnqeK1OXi3oeiMh7vFTE72O6QpwLT5vnZSCMecnnpyKenHwBm+A1nP8ALlfnj2UfAaz/ACkr88eynxNyhqXJSFr/ANWGXT3ato4ycHGCR4gZx41qj3y2SITs1qTlllvvHMoUlSUYyFFJG7BHI458KenHwBo+A1o+Ulfnj2V78BrR8pK/PHsqRRJDcphL7QWEK6b0FCvpBAI+mt1PTiCtrtBZttwdhRyott427jk8gH/OilerPwgk/wBT+4KKEiL3P/8AFGpf6RzP2pqx5DyI8dx904bbSVqOCcADJ6VXHuf/AOKNS/0jmftTViTWBJiPRlKUlLqFIJT1GRjNVw/QiBDfvIJNoAmSSxHeca2Og4IWVpLeMjru29RSa7WWC9bZaZrrncuSWpshWAcllTagMYPm4aSCMZIz481tuNgjXG3twpzjzzKEKSBkJIJSU7gQOCATgjHWl64xdt64jzji97RbUs43HIwT89aga7Kq12e1K8nkSVxTI2IDiFrWgkhIRjG7A4Az4Yr1a7XD1CouPBE2WhAGWvA8JG4DxKTwT1o1FFgIsqWZjZWwl1ClJS2lW5QUCMgjByR+utMxm2Tb3Bc8rktTXWEuRygYwlB3c5GAVBagQeo3ejIA1afttmtqZPvfIkd3GY7h9JGUJKQApQ4xvwkbtvGRnHPOCBYkWu2PxpDzLMKQO4UzHVuUsoKcKQE5O5Kienjmt1v965l4uiGFOiU82W5Cw2E7tiijPHUjOMnnAHWvWbdaL1YkQGcqjRZAQQpoects9SCMEHg58cg+NAbPJLfE8misuyUOsylysttFfnuqXu3YSQAStR8MY9AprtMJhi7NWjypXlsF56YHGmXE7hIU6SVhSSnk7uQocp4AHm04TpEKJdX5fl0kFsMxpYQlK0JUVAoKuCUnC+T0CVgnAwRuirgfCyYttT/li2ER3Bt8wJaysY8c/wCsDrx4eBoBOGrJ/wCDS0y/vcZpbcVTjfBSAkqJJTwcN9ePGl9yNqurLVplLCkzmS4lhaCC4gY3Agjj4w46/VSBiBbbjaIttbMkx2l96w+CEk7F84PXCgSnOOUqPpBr2Wu0yVyL4tx9xdrdIUW0FS0FoK3JCQCVZCzxg5BGPCgMnrZbLJaZCHpUlLUt5ve4QXFqeJSkK4ByVKCfDqfAV5Jbtj1sYUJT4Q5PS8lxtolSnkObtpTtyMFBByOMdc1vuz0C6WvvVPuGOw8xIS40AdxSpLiMekHzf11ouMSBuh2qQlau+kqeb3JQoLWd61ZB8Bknpxkc0A6TBHhpN2lyFIbixnO8WRwEcKUo4GeNnhTU/b7bHtyYKpcjEmebigJRucKg8H8BITnbnAPHQ9c0tluQLzDu1j79SlJaMeUlHCkpcR1GRjkE89MgjwNI7QmFe2odziypJchhSG3VoSCUOISraRjBGC2ePEDPIIoDOM5alx4bLM4uiW4ZrSkp3d4AoEngcJBUkEn09c817eIdpgouVzuUkx481pMeUSraggnYCcePnY3Hwxk4Axg3AthmxrO2lzfbkIktbiCU5UoBW4+dk4WD6QTnrTi8zGvdqZ3bjHcLTycjrtUlYB9RIHHoNAIpyYkuyzLXMuT7qHcQXHe6AXvWkDwSBkhQ5AxWp9VkbvCL6864488RAZT3JXhxpTx80BJIVy6M9MD6/IlttMV1+wxZLrbwcbnhAOS2AoBITkY2juwMc4BA4yKb3UWO7WzZ3kootsxUtRU0k7nVKdSSQoFJ84uHHhgdBjIC8RLZHt1zsSp0gplKcU4kN7lo8qccOU4TyNylAdcBJz0JrVqK22O9PLjS5LyH3kmI282jGxQC9yUrKSMkKWkpOQemKUyVWxydAvjgkB1O+M2nISlROSdwPBKdisHP8o460jlPWK13J+LIlvBTG67+TFI2+cVlRScedhQWvbnOTnpjAC4RLfdrum6x5cnv4bpaSpBIQCkrQtGCMK5KwTyQRwRisFM2uz3WZcHbi404llyVIbWobA1nlWMcAFJ5BHXnPGAP22yXGc6vvgtzuXZTiWxtSFqUhK1bf+EgqxwEgngZry7W+1Xa7Pd+h52TDbQShIAyhQXhOfEEjOCcZQk+FALLi6yu7QG0vOpecadU2UN7k7PNCiTggYynr6abY9vsiJcBDapCRY4y20B1khCEkoO4qUnGfvY5B6Zr0OWdUSDfnXHkM25K4rLjrQJOVoQVDg8EoHnDgpJPQ5pdLbt8i5S7VILjq7jEUpbZA290nCFDP9oProBE4bKy5eZq5TscriByYktqRtbAV982keccZG4A52gc4FYsxLKi2XBlc15IMJqA+p1JQtDYCko80pHJ3qwcck4FbIdtg32xvrL8h5qfAETvVFIX3SknkADAJ3ZPrxwMYpdNsUaaxLalKccMnYSvgFBQcoKcDGQrzuc8+rigPYVwtUOE4226ltuMtLSkd0UFClkbE7MA87hjA5zTq2sOIStOcKGRkEH6j0psXZY7jc0PfflTQEvlxKVBaQMBG0jG3k8esnxpfCjpiw2YqCooaQEJKjkkAY5PpoCD6s/CCT/U/uCijVn4QSf6n9wUVRkiL3P/APFGpf6RzP2pqyxXO+gO1bTOiV6itN3anqkLvst4FhpKk7SrHioc8GpR90RoT8XvP2ZP79YY8+OMUmyC4KKp/wC6I0J8hefsyP36PuiNCfIXn7Mj9+r8xi8gtmXFblBCXc4StKwAepByM+qkkmywZFxbuK2z5W0tKkOg+ckAEbQf5pClZHrNVj90RoT5C8/Zkfv0fdEaE+QvP2ZH79OYxeQWZGsUGNMdlxw4288panFJWfO3HJz6eckejJx1rba7RCthd8haDCXdpUhHCcpSEhWPA4ABPjgVV33RGhPkLz9mR+/R90RoT5C8/Zkfv05jF5BZz9khOyH3ylaTIUhT6Eqwl0pwAVDx4AHrAAORQLLCFzVckhxMlS96lpWRnzUpI/4cJTx0yM9arH7ojQnyF5+zI/fo+6I0J8hefsyP36nmMXkFmQrHChvpdYLydiXEtpLhIbCyCoJ9AykceHhisYGnrZBYeZiM9wh9tCHdhxv2jAUfSrHBV1OBnpVa/dEaE+QvP2ZH79H3RGhPkLz9mR+/Ucxi8gs1qx25mPKjsM9y1KeLzqEHAKzjJHoyRk46kk+NbHLVHcuabgVOh9LYb4XxtyTjHoJxn04GegqrvuiNCfIXn7Mj9+j7ojQnyF5+zI/fqeYxeQWdDskCJMclsIWh91CkOL3crBUVc+kgk49AOBXtkssGzR/JrchTLOEjuwrKRgAZx4EgDPpPJ5qsPuiNCfIXn7Mj9+j7ojQnyF5+zI/fqOYxeQWoi3MJurlyCnO/caS0rzvNKUlRHH9ZX11lbYTcCKmO046ptIwnvF7to8APVVU/dEaE+QvP2ZH79H3RGhPkLz9mR+/U8xi8gs1Fit6Lr76JbUJpWpRe3HcQpISUn0pwlPm9MpB6ismrPEbtjlvSFdw4palDdySpZWefnJqsPuiNCfIXn7Mj9+j7ojQnyF5+zI/fpzGLyCzRY4SY7bDZdbbaeLzQSs/eyQQQPQnk8dOawu2nrZdFPGcyp0vNobUdxBAQVlJSfA+ernxBxVa/dEaE+QvP2ZH79H3RGhPkLz9mR+/Ucxi8gs6bZokyS88+XVd+2ht1G7zFpQVEAj+srPpzWT9ojOrmrKnkLmtJadW24UqwAQNpHKT5x5FVf90RoT5C8/Zkfv0fdEaE+QvP2ZH79OYxeQWU/p62SYLUGWz5TGaJ2tPecnlJTjHToogfPWyNaWWbgzM7x1bjEUxWytW47SUkkk9SdqefUfTVY/dEaE+QvP2ZH79H3Q+hPkLz9nR+/TmMXkFq2mAxbILcKMXC02kJRvUVEAAADJ9QpXVP/dEaE+QvP2ZH79H3RGhPkLz9mR+/U8xi8guCiqf+6I0J8hefsyP36PuiNCfi95+zI/fpzGLyCRas/CCT/U/uCimdjUUDVjQv9sS8mJK/gw8kJX5vmHIBPik0VZNPdEnLet/w0vn/ADGR/iKpop31v+Gl8/5jI/xFU0V8/P6mSFFOGmrRJv1/hWaItCH5jyWkKXnAJ8Tik0uJIiznYL7S25LLim1tkchQOCPr4qtMGiinTU9im6dvKrTcwlEltttbiU87N6ArHrxnH0Ut1jpZ7TTNrdfmsyPfKGiYyltJG1tXTdnx68D0VOlgjte1JFaV8igxpV+u0W0qlNh2PHcQtx5bZ6LKUjzUnw3EE+ArRqCwR7ZBt9wjXuHc4c1bjYXHQtKm1N7dwUlYBB88fPRxa7AYqKkOtNLvaYct6H5jMoz4iJjRaBADa87c7gOeOlJ75Yha7ZaJ65zbrdzaU82lDZCm0JUUkqzxnIPAJ+eooDNRU0vGhGLQ3BNw1PbmHJ8NMuM2pl4lSFA7ckJKQeMcn2026V0q7qC0Xm5NTmYzdoY7+QlxKiVI5xtx1PGOceHNTpYI7RQcZ4OR4U72GzxLhFlypt7iWtmOUJCn0OLLilbuAEJJ4CSScYqKsDRRUuu2im4Oi06qb1DBkxHHu4joDLra31jqEhaRwOcnpxTVYdN3S9Wq8XKCyXGLUwl5/g5wVYwPXjco+pJqafgDNRThpu1qvd+hWht9DDsx9DDa1pJSFKOBnHIGTUiuWgZTEe8rgXaBcX7ItSbhFa3odbCThSwFpAUkEc4NFGwQ2inmyaaud3sd4vERvMa0tIckHHXcrGB8wyo+oVjZrVbpkBcqdqGFbCHS2ht1p1xa8AEnDaTgcgZPX6KUBooqa6i0JGsU+RbZ+q7WiczHL4Y7l774Nm9KQoo25UOBk9TTHadNXK56bu1/jIHkdrLYfznJ3nHHzdT6qaX0AzUUU7aQsjmo9RRLIxIbYflq2NLcB27sZ5xmoSA00VLLjoh9q0XK5W27wLoi1O93PaYDiXGcq2hW1aRlORjIz+3DXYdPS7pFlXBTzMK2w8CTMfzsQo/FSAkEqUfAAH6KnSwM9FSyHopy72yVM03d4t2cho7yTFS2tt9LfisJUMKHzZPTimnT1idusafOclNQ4FvbSuTIcSpW3crahIABJUo9OMcHOMU0uwNNFL75BjwJLaIlwansuNJcS62lScZz5pChkEYpBUA6O7Gf9m1q/tv8ZdFHYz/s2tX9t/jLor3sP4cfsgURrf8ADS+f8xkf4iqaKd9b/hpfP+YyP8RVNFeHP6mCT9manY+o3bo0vu1WyBJlhYx5qktKCD+epFTvVMe1TH4Xawlpsw3oneyGEYH/AIkjCUoI9BVhZ9IQr081Va7rNtiJSIbiEJlMlh7c0lW9skEp5BwCQOnoFYG4zjahavKnPIg934ZB83vMbd3z44opUqYJx24rXOuWntQOpHe3WxxZDyx0U7gpV+wUq7WVMtv6AckgFhOn4ZcB8UhR3D6qg1xv1zuNtg26dIS/HgI2RUqbTltPiAcZx9NZXzUF1vbURu5SEvCG0GY57pCS22OiQQBx6qlz6sEy90RDfR2iPXYL7633Jhl6E8jlC0BCU4B6cEfUQfGmXVOnYds0Bpq+x5EtS7wqQVMuLSUNFtQQSMDnPHo6DrTdA1ZfYlqFpExMi3BW5MSUyh9pB9KUrBCfox1NJ73qC63iLEiTpCTFhhQjR2mktttBRyralIAGSKOSdsEx7bz3nwRkIBLStOxkpVjgkZz+0Uy64WBp7SEY5S63alLUkj4oU+6Uk/OMH5iKQQ9VXqPZ2rSp9iVBYUVMMy4zb6WieTs3pO3qenppsuU+Zcpy5059UiQvGVr9AGAAPAAAAAcAUckC0e1qTbGmdJtT7QqYtenWdi0vqSUkhQT5o64ODTZ2SpKtD9oOATi0o6/Or2VHJOuNQykRky3ockxWg1HW7BZUppA6BKinIx6qSac1PedPtS2rVJbZbmI2SEqYQ4HU8+aoKByOTx66at7AzlCwgLKVbCcBWOCfEZ+kU/dn+mpGq9SsWppfcs4Lsp8jhllPK1k9On68Uhu95m3NiPHkeTIYjqWptuPGbZSFK27jhAAJO1PJ9Ardp7Ut3sMaZGtjzTbM1IRJQthDgdTz5p3A8cniqqkwPPadqJrUF3RDsra0WG0M+TwGkp4CE4BcIHio859GKmOhLhbtIPaftFyuSWkz0LeukQsqV3iZKAhpKldE7UbVf1zVdOaruy4T8JKLcyxICUvJYtzDZcAUFBJKUAkZA46cU33i5zbtcF3Ce6HZK8blhATnAwOAAOgFWUqdgl9osTume3O12R1W8xb5HShZ/loLiSlX0pINe6v1Aqzap1tCgxymTcpsmNIkLcBAaLyipKUY4JwMkk+qmCdq+/zb3FvcqYh24xdpZkFhG9JTyknA5x68033G6zLjdXLpNU09LdWXHFllAC1E5JIxgknnkUcl2Baug59n0vKsFln3INeXMrN2jKZUQvypKQhJI4ASjYeem5VVnrKyP6c1TcLJIGFRXlISf5yOqVfMUkH6aS3i5zbvc3blPdDsp0hS3NiU7iBgHAAHopTf9Q3W/Tm5t2fRKkoSlHeKZQCpKegVgecB66OSqgSz3Qef9JTwxyYcbA/sk1KtESLbZrhatD3KelpqdDXHukMsqyp+UEkZX0SpIDSfSCFemqsvOprxeLo1dLnJbky2gkJcWwjonoCMYOPXSK53Kbcbo7c5bxclur7xxzAGVdc4HFNaTtAc5kSLprUN0tV6tSp70Z1TKEl9TQBB+NwMkEYxz408dkjrL/a5YHI8VEZsyxhpK1KA80+J5NRvUd9ueobgq4Xd9MiUoALd7pKSoAYGdoGceutNkuk6y3Nq5W17uJbJy25sCik9MjIIqtqwWXLiNO6d1t8EpEl+auYRdoshCQ4mMlxStzWPjDd8bxAA455SIbRcPc5qRbkFT9vvnf3BKeTtU2oJXj0eckfQahELUd6hX5d8hTlxrg4pSlutJCdxUcqykDBznnis7XqW9Wu6PXG3SxEffSUvBlpKW3EnqFIA2keoir6kCT+5+cdj9p8CYFlqLHZfcmOHhCGg0rJUemMlPXxxSfR+rEafvt1lu2tFw05dHlMS4ywAlSCoqTj0KAyR/lwaj0zUV0kRX4iXGIseTjv24kZthL2DkbtgG4Z5weK12q+T7bDfhseTuRn1pccafjodSVpyEqwoHBAJGR6aqpUkgPHafYbZYtQMe8j6nbVcYbU+HvzvQ25nCVZ5yMHr4YqK0qu1xm3WcubPkKffWACpQAwAMAADgAAAADgUlqJO3YOjuxn/AGbWr+2/xl0UdjP+za1f23+Muivdw/hx+yBRGt/w0vn/ADGR/iKpop31v+Gl8/5jI/xFU0V4c/qYCiiiqgKKKKAKKKKAKKKKAKKKKAKKKKAKKKKAKKKKAKKKKAKKKKAKKKKAKKKKAKKKKAKKKKA6O7Gf9m1q/tv8ZdFHYz/s2tX9t/jLor3sP4cfsgURrf8ADS+f8xkf4iqaKd9b/hpfP+YyP8RVNFeHP6mAoooqoCiiigCiiigCiiigCiiigCitiGHVthaE7gTgDPJx1wPHrXqo0lOcx3RjP8g8VOlvsDVRW9EOUtQAYc5VtBIxk1iI0jbuLKwOOox1IH+YqdEvANVFKHIMpCiksqJCSo4IIABxnI+asPJpHiw4OcDzTzTRLwDVRWTiFNq2rBCvQRWNVAUUUUAUUUUAUUUUAUUUUAUUUUB0d2M/7NrV/bf4y6KOxn/Ztav7b/GXRXvYfw4/ZAojW/4aXz/mMj/EVTRXVL+m9OvvuPv2C1OuuKK1rXDbKlKJySSRySaw+C2mPycs/wBib9leXLBbe4OWaK6m+C2mPycs/wBib9lHwW0x+Tln+xN+yq8v7g5Zorqb4LaY/Jyz/Ym/ZR8FtMfk5Z/sTfspy/uDlmiupvgtpj8nLP8AYm/ZR8FtMfk5Z/sTfspy/uDlmiupvgtpj8nLP9ib9lHwW0x+Tln+xN+ynL+4OWaK6m+C2mPycs/2Jv2UfBbTH5OWf7E37Kcv7g5cQ84gAJVgAnHA8Rg1uXPmLbWhT5Ic+PwOeMfsrp34LaY/Jyz/AGJv2UfBbTH5OWf7E37KssUl0kDmJU+UdmXT5iioHHia1+UvEY38ceA8CD/kPqrqH4LaY/Jyz/Ym/ZR8FtMfk5Z/sTfsqfSl/MDmAzJJQEF1RSE7AD4J9HzUeWSc8OkdeMDxxn9grp/4LaY/Jyz/AGJv2UfBbTH5OWf7E37KelL+YHLbri3XC44oqUepNY11N8FtMfk5Z/sTfso+C2mPycs/2Jv2VXl/cHLNFdTfBbTH5OWf7E37KPgtpj8nLP8AYm/ZUcv7g5Zorqb4LaY/Jyz/AGJv2UfBbTH5OWf7E37Kcv7g5Zorqb4LaY/Jyz/Ym/ZR8FtMfk5Z/sTfspy/uDlmiupvgtpj8nLP9ib9lHwW0x+Tln+xN+ynL+4OWaK6m+C2mPycs/2Jv2UfBbTH5OWf7E37Kcv7gZ+xn/Ztav7b/GXRUqhRYsKMiLDjMxmEZ2NNICEJycnAHA5JNFeviVQS9g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Picture 2" descr="http://futurepredictions.com/wp-content/uploads/2011/06/jus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2856"/>
            <a:ext cx="6703913" cy="44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51500"/>
            <a:ext cx="2027396" cy="2155106"/>
          </a:xfrm>
          <a:prstGeom prst="rect">
            <a:avLst/>
          </a:prstGeom>
        </p:spPr>
      </p:pic>
      <p:pic>
        <p:nvPicPr>
          <p:cNvPr id="2" name="Picture 2" descr="http://edx.um.es/asset-v1:umX+DICA101+2016+type@asset+block@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51713"/>
            <a:ext cx="4674306" cy="34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arm8.static.flickr.com/7263/6945039256_3d45782ec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19" y="330046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0"/>
            <a:ext cx="7012240" cy="490066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El problema de 2 sigma y </a:t>
            </a:r>
            <a:r>
              <a:rPr lang="es-ES" sz="2800" b="1" dirty="0" err="1" smtClean="0"/>
              <a:t>Mastery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Learning</a:t>
            </a:r>
            <a:endParaRPr lang="es-ES" sz="2800" b="1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5" y="692696"/>
            <a:ext cx="7344815" cy="599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72" y="1412776"/>
            <a:ext cx="7848872" cy="48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encrypted-tbn0.gstatic.com/images?q=tbn:ANd9GcTs50HfUArK9llz8Z76Ft1RUw2lO4_7_8pkmnb_JCaGCUKerp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11906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99392"/>
            <a:ext cx="5616624" cy="1143000"/>
          </a:xfrm>
        </p:spPr>
        <p:txBody>
          <a:bodyPr/>
          <a:lstStyle/>
          <a:p>
            <a:r>
              <a:rPr lang="es-ES" dirty="0" err="1" smtClean="0"/>
              <a:t>Mastery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35883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u="sng" dirty="0" smtClean="0"/>
              <a:t>La </a:t>
            </a:r>
            <a:r>
              <a:rPr lang="es-ES" sz="2000" u="sng" dirty="0"/>
              <a:t>mayoría de los estudiantes pueden </a:t>
            </a:r>
            <a:r>
              <a:rPr lang="es-ES" sz="2000" u="sng" dirty="0" smtClean="0"/>
              <a:t>aprender </a:t>
            </a:r>
          </a:p>
          <a:p>
            <a:pPr marL="0" indent="0" algn="just">
              <a:buNone/>
            </a:pPr>
            <a:r>
              <a:rPr lang="es-ES" sz="2000" u="sng" dirty="0" smtClean="0"/>
              <a:t>todo </a:t>
            </a:r>
            <a:r>
              <a:rPr lang="es-ES" sz="2000" u="sng" dirty="0"/>
              <a:t>lo que las escuelas les pueden </a:t>
            </a:r>
            <a:r>
              <a:rPr lang="es-ES" sz="2000" u="sng" dirty="0" smtClean="0"/>
              <a:t>enseñar</a:t>
            </a: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siempre y cuando </a:t>
            </a:r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enseñanza sea impartida de manera sensata y sistemática, </a:t>
            </a:r>
            <a:endParaRPr lang="es-ES" sz="2000" dirty="0" smtClean="0"/>
          </a:p>
          <a:p>
            <a:pPr algn="just"/>
            <a:r>
              <a:rPr lang="es-ES" sz="2000" dirty="0" smtClean="0"/>
              <a:t>el alumno </a:t>
            </a:r>
            <a:r>
              <a:rPr lang="es-ES" sz="2000" dirty="0"/>
              <a:t>reciba ayuda oportuna y adecuada cuando tenga dificultades, </a:t>
            </a:r>
            <a:endParaRPr lang="es-ES" sz="2000" dirty="0" smtClean="0"/>
          </a:p>
          <a:p>
            <a:pPr algn="just"/>
            <a:r>
              <a:rPr lang="es-ES" sz="2000" dirty="0" smtClean="0"/>
              <a:t>se </a:t>
            </a:r>
            <a:r>
              <a:rPr lang="es-ES" sz="2000" dirty="0"/>
              <a:t>le dé todo el tiempo que necesite para adquirir </a:t>
            </a:r>
            <a:r>
              <a:rPr lang="es-ES" sz="2000" dirty="0" smtClean="0"/>
              <a:t>el dominio </a:t>
            </a:r>
            <a:r>
              <a:rPr lang="es-ES" sz="2000" dirty="0"/>
              <a:t>de la </a:t>
            </a:r>
            <a:r>
              <a:rPr lang="es-ES" sz="2000" dirty="0" smtClean="0"/>
              <a:t>materia y</a:t>
            </a:r>
          </a:p>
          <a:p>
            <a:pPr algn="just"/>
            <a:r>
              <a:rPr lang="es-ES" sz="2000" dirty="0" smtClean="0"/>
              <a:t>que </a:t>
            </a:r>
            <a:r>
              <a:rPr lang="es-ES" sz="2000" dirty="0"/>
              <a:t>se establezca </a:t>
            </a:r>
            <a:r>
              <a:rPr lang="es-ES" sz="2000" dirty="0" smtClean="0"/>
              <a:t>claramente lo </a:t>
            </a:r>
            <a:r>
              <a:rPr lang="es-ES" sz="2000" dirty="0"/>
              <a:t>que constituye </a:t>
            </a:r>
            <a:r>
              <a:rPr lang="es-ES" sz="2000" dirty="0" smtClean="0"/>
              <a:t>la maestría.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La clave </a:t>
            </a:r>
            <a:r>
              <a:rPr lang="es-ES" sz="2000" dirty="0"/>
              <a:t>del éxito </a:t>
            </a:r>
            <a:r>
              <a:rPr lang="es-ES" sz="2000" dirty="0" smtClean="0"/>
              <a:t>radica en </a:t>
            </a:r>
            <a:r>
              <a:rPr lang="es-ES" sz="2000" dirty="0"/>
              <a:t>la </a:t>
            </a:r>
            <a:r>
              <a:rPr lang="es-ES" sz="2000" u="sng" dirty="0" smtClean="0"/>
              <a:t>ayuda y </a:t>
            </a:r>
            <a:r>
              <a:rPr lang="es-ES" sz="2000" u="sng" dirty="0"/>
              <a:t>el estímulo que oportunamente se le puedan dar al estudiante</a:t>
            </a:r>
            <a:r>
              <a:rPr lang="es-ES" sz="2000" dirty="0"/>
              <a:t> para </a:t>
            </a:r>
            <a:r>
              <a:rPr lang="es-ES" sz="2000" dirty="0" smtClean="0"/>
              <a:t>que supere </a:t>
            </a:r>
            <a:r>
              <a:rPr lang="es-ES" sz="2000" dirty="0"/>
              <a:t>sus dificultades.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Muchos maestros han </a:t>
            </a:r>
            <a:r>
              <a:rPr lang="es-ES" sz="2000" dirty="0"/>
              <a:t>demostrado gran </a:t>
            </a:r>
            <a:r>
              <a:rPr lang="es-ES" sz="2000" dirty="0" smtClean="0"/>
              <a:t>ingenio </a:t>
            </a:r>
            <a:r>
              <a:rPr lang="es-ES" sz="2000" dirty="0"/>
              <a:t>en lograr que los estudiantes hagan </a:t>
            </a:r>
            <a:r>
              <a:rPr lang="es-ES" sz="2000" dirty="0" smtClean="0"/>
              <a:t>el debido </a:t>
            </a:r>
            <a:r>
              <a:rPr lang="es-ES" sz="2000" dirty="0"/>
              <a:t>esfuerzo adicional </a:t>
            </a:r>
            <a:r>
              <a:rPr lang="es-ES" sz="2000" dirty="0" smtClean="0"/>
              <a:t>y </a:t>
            </a:r>
            <a:r>
              <a:rPr lang="es-ES" sz="2000" dirty="0"/>
              <a:t>en encontrar la manera más efectiva de </a:t>
            </a:r>
            <a:r>
              <a:rPr lang="es-ES" sz="2000" dirty="0" smtClean="0"/>
              <a:t>corregir sus </a:t>
            </a:r>
            <a:r>
              <a:rPr lang="es-ES" sz="2000" dirty="0"/>
              <a:t>deficiencias.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84188" y="6416611"/>
            <a:ext cx="3259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HUMAN CHARACTERISTICS AND </a:t>
            </a:r>
            <a:r>
              <a:rPr lang="en-US" sz="1100" dirty="0" smtClean="0">
                <a:solidFill>
                  <a:prstClr val="black"/>
                </a:solidFill>
              </a:rPr>
              <a:t>SCHOOL LEARNING</a:t>
            </a:r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Copyright © 1976 by Benjamin S. Bloom</a:t>
            </a:r>
            <a:endParaRPr lang="es-ES" sz="1100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www.lymboo.com/images/icons/mastery-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813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8640"/>
            <a:ext cx="8424936" cy="6535049"/>
          </a:xfrm>
        </p:spPr>
        <p:txBody>
          <a:bodyPr>
            <a:normAutofit fontScale="77500" lnSpcReduction="20000"/>
          </a:bodyPr>
          <a:lstStyle/>
          <a:p>
            <a:pPr marL="400050" lvl="1" indent="0">
              <a:buNone/>
            </a:pPr>
            <a:r>
              <a:rPr lang="es-ES" sz="3400" dirty="0" smtClean="0"/>
              <a:t>Según el informe “</a:t>
            </a:r>
            <a:r>
              <a:rPr lang="es-ES" sz="3400" dirty="0" err="1" smtClean="0">
                <a:hlinkClick r:id="rId2"/>
              </a:rPr>
              <a:t>Instructional</a:t>
            </a:r>
            <a:r>
              <a:rPr lang="es-ES" sz="3400" dirty="0" smtClean="0">
                <a:hlinkClick r:id="rId2"/>
              </a:rPr>
              <a:t> </a:t>
            </a:r>
            <a:r>
              <a:rPr lang="es-ES" sz="3400" dirty="0" err="1">
                <a:hlinkClick r:id="rId2"/>
              </a:rPr>
              <a:t>quality</a:t>
            </a:r>
            <a:r>
              <a:rPr lang="es-ES" sz="3400" dirty="0">
                <a:hlinkClick r:id="rId2"/>
              </a:rPr>
              <a:t> of </a:t>
            </a:r>
            <a:r>
              <a:rPr lang="es-ES" sz="3400" dirty="0" err="1">
                <a:hlinkClick r:id="rId2"/>
              </a:rPr>
              <a:t>Massive</a:t>
            </a:r>
            <a:r>
              <a:rPr lang="es-ES" sz="3400" dirty="0">
                <a:hlinkClick r:id="rId2"/>
              </a:rPr>
              <a:t> Open Online </a:t>
            </a:r>
            <a:r>
              <a:rPr lang="es-ES" sz="3400" dirty="0" err="1">
                <a:hlinkClick r:id="rId2"/>
              </a:rPr>
              <a:t>Courses</a:t>
            </a:r>
            <a:r>
              <a:rPr lang="es-ES" sz="3400" dirty="0">
                <a:hlinkClick r:id="rId2"/>
              </a:rPr>
              <a:t> (</a:t>
            </a:r>
            <a:r>
              <a:rPr lang="es-ES" sz="3400" dirty="0" err="1">
                <a:hlinkClick r:id="rId2"/>
              </a:rPr>
              <a:t>MOOCs</a:t>
            </a:r>
            <a:r>
              <a:rPr lang="es-ES" sz="3400" dirty="0">
                <a:hlinkClick r:id="rId2"/>
              </a:rPr>
              <a:t>)</a:t>
            </a:r>
            <a:r>
              <a:rPr lang="es-ES" sz="3400" dirty="0"/>
              <a:t>”  </a:t>
            </a:r>
            <a:endParaRPr lang="es-ES" sz="3400" dirty="0" smtClean="0"/>
          </a:p>
          <a:p>
            <a:pPr marL="400050" lvl="1" indent="0">
              <a:buNone/>
            </a:pPr>
            <a:r>
              <a:rPr lang="es-ES" sz="2100" dirty="0" smtClean="0"/>
              <a:t>de </a:t>
            </a:r>
            <a:r>
              <a:rPr lang="es-ES" sz="2100" dirty="0" err="1"/>
              <a:t>Anoush</a:t>
            </a:r>
            <a:r>
              <a:rPr lang="es-ES" sz="2100" dirty="0"/>
              <a:t> </a:t>
            </a:r>
            <a:r>
              <a:rPr lang="es-ES" sz="2100" dirty="0" err="1"/>
              <a:t>Margaryan</a:t>
            </a:r>
            <a:r>
              <a:rPr lang="es-ES" sz="2100" dirty="0"/>
              <a:t> , Manuela Bianco y Allison </a:t>
            </a:r>
            <a:r>
              <a:rPr lang="es-ES" sz="2100" dirty="0" err="1"/>
              <a:t>Littlejohn</a:t>
            </a:r>
            <a:r>
              <a:rPr lang="es-ES" sz="2100" dirty="0"/>
              <a:t> (</a:t>
            </a:r>
            <a:r>
              <a:rPr lang="es-ES" sz="2100" i="1" dirty="0" err="1"/>
              <a:t>Computers</a:t>
            </a:r>
            <a:r>
              <a:rPr lang="es-ES" sz="2100" i="1" dirty="0"/>
              <a:t> &amp; </a:t>
            </a:r>
            <a:r>
              <a:rPr lang="es-ES" sz="2100" i="1" dirty="0" err="1"/>
              <a:t>Education</a:t>
            </a:r>
            <a:r>
              <a:rPr lang="es-ES" sz="2100" dirty="0"/>
              <a:t>). </a:t>
            </a:r>
            <a:endParaRPr lang="es-ES" sz="2100" dirty="0" smtClean="0"/>
          </a:p>
          <a:p>
            <a:pPr marL="400050" lvl="1" indent="0">
              <a:buNone/>
            </a:pPr>
            <a:endParaRPr lang="es-ES" sz="2100" dirty="0"/>
          </a:p>
          <a:p>
            <a:pPr marL="400050" lvl="1" indent="0">
              <a:buNone/>
            </a:pPr>
            <a:endParaRPr lang="es-ES" sz="2100" dirty="0"/>
          </a:p>
          <a:p>
            <a:pPr marL="400050" lvl="1" indent="0">
              <a:buNone/>
            </a:pPr>
            <a:r>
              <a:rPr lang="es-ES" sz="4800" b="1" i="1" dirty="0" smtClean="0"/>
              <a:t>“... </a:t>
            </a:r>
            <a:r>
              <a:rPr lang="es-ES" sz="4800" b="1" i="1" dirty="0"/>
              <a:t>La mayoría de los </a:t>
            </a:r>
            <a:r>
              <a:rPr lang="es-ES" sz="4800" b="1" i="1" dirty="0" err="1"/>
              <a:t>MOOCs</a:t>
            </a:r>
            <a:r>
              <a:rPr lang="es-ES" sz="4800" b="1" i="1" dirty="0"/>
              <a:t> </a:t>
            </a:r>
            <a:r>
              <a:rPr lang="es-ES" sz="4800" b="1" i="1" dirty="0" smtClean="0"/>
              <a:t>obtuvieron </a:t>
            </a:r>
            <a:r>
              <a:rPr lang="es-ES" sz="4800" b="1" i="1" dirty="0"/>
              <a:t>mala puntuación en casi todos los apartados correspondientes  a principios de diseño instruccional. </a:t>
            </a:r>
            <a:endParaRPr lang="es-ES" sz="4800" b="1" i="1" dirty="0" smtClean="0"/>
          </a:p>
          <a:p>
            <a:pPr marL="400050" lvl="1" indent="0">
              <a:buNone/>
            </a:pPr>
            <a:endParaRPr lang="es-ES" sz="4800" b="1" i="1" dirty="0"/>
          </a:p>
          <a:p>
            <a:pPr marL="400050" lvl="1" indent="0">
              <a:buNone/>
            </a:pPr>
            <a:r>
              <a:rPr lang="es-ES" sz="2600" b="1" i="1" dirty="0" smtClean="0"/>
              <a:t>Sin </a:t>
            </a:r>
            <a:r>
              <a:rPr lang="es-ES" sz="2600" b="1" i="1" dirty="0"/>
              <a:t>embargo, la mayoría de los </a:t>
            </a:r>
            <a:r>
              <a:rPr lang="es-ES" sz="2600" b="1" i="1" dirty="0" err="1"/>
              <a:t>MOOCs</a:t>
            </a:r>
            <a:r>
              <a:rPr lang="es-ES" sz="2600" b="1" i="1" dirty="0"/>
              <a:t> alcanzan puntuaciones importantes en los apartados correspondientes a la organización y a la presentación de materiales del curso. </a:t>
            </a:r>
            <a:endParaRPr lang="es-ES" sz="2600" b="1" i="1" dirty="0" smtClean="0"/>
          </a:p>
          <a:p>
            <a:pPr marL="400050" lvl="1" indent="0">
              <a:buNone/>
            </a:pPr>
            <a:r>
              <a:rPr lang="es-ES" sz="2600" b="1" i="1" dirty="0" smtClean="0"/>
              <a:t>Los </a:t>
            </a:r>
            <a:r>
              <a:rPr lang="es-ES" sz="2600" b="1" i="1" dirty="0"/>
              <a:t>resultados indican que, aunque </a:t>
            </a:r>
            <a:r>
              <a:rPr lang="es-ES" sz="2600" b="1" i="1" dirty="0" smtClean="0"/>
              <a:t>los </a:t>
            </a:r>
            <a:r>
              <a:rPr lang="es-ES" sz="2600" b="1" i="1" dirty="0" err="1"/>
              <a:t>MOOCs</a:t>
            </a:r>
            <a:r>
              <a:rPr lang="es-ES" sz="2600" b="1" i="1" dirty="0"/>
              <a:t> tienen buena envoltura, la  calidad de su diseño instruccional es baja</a:t>
            </a:r>
            <a:r>
              <a:rPr lang="es-ES" sz="2600" b="1" i="1" dirty="0" smtClean="0"/>
              <a:t>”</a:t>
            </a:r>
          </a:p>
          <a:p>
            <a:pPr marL="400050" lvl="1" indent="0">
              <a:buNone/>
            </a:pPr>
            <a:endParaRPr lang="es-ES" sz="3600" b="1" i="1" dirty="0" smtClean="0"/>
          </a:p>
          <a:p>
            <a:pPr marL="0" indent="0">
              <a:buNone/>
            </a:pPr>
            <a:r>
              <a:rPr lang="es-ES" sz="1800" dirty="0" smtClean="0"/>
              <a:t>El </a:t>
            </a:r>
            <a:r>
              <a:rPr lang="es-ES" sz="1800" dirty="0"/>
              <a:t>informe aborda la calidad de los MOOC en relación con el diseño instruccional. La investigación, que describe el artículo, ha consistido en aplicar un instrumento que las autoras han confeccionado  a 76 MOOC, elegidos mediante un muestreo aleatorio en distintas plataformas. Se ha construido tomando como referencia los “</a:t>
            </a:r>
            <a:r>
              <a:rPr lang="es-ES" sz="1800" dirty="0">
                <a:hlinkClick r:id="rId3"/>
              </a:rPr>
              <a:t>Primeros principios de la instrucción</a:t>
            </a:r>
            <a:r>
              <a:rPr lang="es-ES" sz="1800" dirty="0"/>
              <a:t>” de M. David Merrill.</a:t>
            </a:r>
            <a:endParaRPr lang="es-ES" sz="1800" dirty="0">
              <a:hlinkClick r:id="rId4"/>
            </a:endParaRPr>
          </a:p>
          <a:p>
            <a:pPr marL="400050" lvl="1" indent="0">
              <a:buNone/>
            </a:pPr>
            <a:endParaRPr lang="es-ES" sz="3600" b="1" i="1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61121" y="653902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dirty="0">
                <a:hlinkClick r:id="rId4"/>
              </a:rPr>
              <a:t>http://redesabiertas.blogspot.com.es/2014/12/mooc-y-diseno-instruccional.html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7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diseño instruccional.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92280" y="4149080"/>
            <a:ext cx="1944216" cy="26068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800" dirty="0" smtClean="0"/>
              <a:t>La </a:t>
            </a:r>
            <a:r>
              <a:rPr lang="es-ES" sz="2800" dirty="0"/>
              <a:t>gente que ignora </a:t>
            </a:r>
            <a:r>
              <a:rPr lang="es-ES" sz="2800" dirty="0" smtClean="0"/>
              <a:t>a la gente </a:t>
            </a:r>
            <a:r>
              <a:rPr lang="es-ES" sz="2800" dirty="0"/>
              <a:t>ignora el </a:t>
            </a:r>
            <a:r>
              <a:rPr lang="es-ES" sz="2800" dirty="0" smtClean="0"/>
              <a:t>diseño</a:t>
            </a:r>
          </a:p>
          <a:p>
            <a:pPr algn="l"/>
            <a:r>
              <a:rPr lang="es-ES" sz="1200" dirty="0" smtClean="0"/>
              <a:t>(</a:t>
            </a:r>
            <a:r>
              <a:rPr lang="es-ES" sz="1200" dirty="0" err="1" smtClean="0"/>
              <a:t>People</a:t>
            </a:r>
            <a:r>
              <a:rPr lang="es-ES" sz="1200" dirty="0" smtClean="0"/>
              <a:t> ignore </a:t>
            </a:r>
            <a:r>
              <a:rPr lang="es-ES" sz="1200" dirty="0" err="1" smtClean="0"/>
              <a:t>design</a:t>
            </a:r>
            <a:r>
              <a:rPr lang="es-ES" sz="1200" dirty="0" smtClean="0"/>
              <a:t> </a:t>
            </a:r>
            <a:r>
              <a:rPr lang="es-ES" sz="1200" dirty="0" err="1" smtClean="0"/>
              <a:t>that</a:t>
            </a:r>
            <a:r>
              <a:rPr lang="es-ES" sz="1200" dirty="0" smtClean="0"/>
              <a:t> ignores </a:t>
            </a:r>
            <a:r>
              <a:rPr lang="es-ES" sz="1200" dirty="0" err="1" smtClean="0"/>
              <a:t>people</a:t>
            </a:r>
            <a:r>
              <a:rPr lang="es-ES" sz="1200" dirty="0"/>
              <a:t>)</a:t>
            </a:r>
            <a:endParaRPr lang="es-ES" sz="1200" dirty="0" smtClean="0"/>
          </a:p>
          <a:p>
            <a:pPr algn="l"/>
            <a:r>
              <a:rPr lang="en-US" sz="1200" dirty="0" smtClean="0"/>
              <a:t>Trust </a:t>
            </a:r>
            <a:r>
              <a:rPr lang="en-US" sz="1200" dirty="0"/>
              <a:t>Me, I'm an "Eco-Designer"</a:t>
            </a:r>
          </a:p>
          <a:p>
            <a:pPr algn="l"/>
            <a:r>
              <a:rPr lang="es-ES" sz="1200" dirty="0" smtClean="0"/>
              <a:t>https://www.facebook.com/GreenSetGo/?fref=photo</a:t>
            </a:r>
            <a:endParaRPr lang="es-ES" sz="1200" dirty="0"/>
          </a:p>
        </p:txBody>
      </p:sp>
      <p:pic>
        <p:nvPicPr>
          <p:cNvPr id="1026" name="Picture 2" descr="https://scontent-mad1-1.xx.fbcdn.net/hphotos-xfa1/v/t1.0-9/s720x720/12246877_893772377375893_2807332599533231940_n.jpg?oh=51bacf1ce652dc79a54bec8a1c9f7520&amp;oe=56F7E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" y="0"/>
            <a:ext cx="6938351" cy="68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instruccional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s-ES" dirty="0" smtClean="0"/>
              <a:t>Se </a:t>
            </a:r>
            <a:r>
              <a:rPr lang="es-ES" dirty="0"/>
              <a:t>define como </a:t>
            </a:r>
            <a:endParaRPr lang="es-ES" dirty="0" smtClean="0"/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 smtClean="0"/>
              <a:t>"</a:t>
            </a:r>
            <a:r>
              <a:rPr lang="es-ES" dirty="0"/>
              <a:t>un proceso sistemático que se emplea para desarrollar programas de educación y capacitación de manera continua y </a:t>
            </a:r>
            <a:r>
              <a:rPr lang="es-ES" dirty="0" smtClean="0"/>
              <a:t>confiable“.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67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/>
              <a:t>Los m</a:t>
            </a:r>
            <a:r>
              <a:rPr lang="es-ES" dirty="0" smtClean="0"/>
              <a:t>odelos y las teorías </a:t>
            </a:r>
            <a:r>
              <a:rPr lang="es-ES" dirty="0" smtClean="0"/>
              <a:t>de diseño instruccional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Son marcos </a:t>
            </a:r>
            <a:r>
              <a:rPr lang="es-ES" dirty="0"/>
              <a:t>para el desarrollo de módulos o clases que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514350" indent="-514350">
              <a:buAutoNum type="arabicParenR"/>
            </a:pPr>
            <a:r>
              <a:rPr lang="es-ES" dirty="0"/>
              <a:t>a</a:t>
            </a:r>
            <a:r>
              <a:rPr lang="es-ES" dirty="0" smtClean="0"/>
              <a:t>umentan las posibilidades </a:t>
            </a:r>
            <a:r>
              <a:rPr lang="es-ES" dirty="0"/>
              <a:t>de aprender </a:t>
            </a:r>
            <a:endParaRPr lang="es-ES" dirty="0" smtClean="0"/>
          </a:p>
          <a:p>
            <a:pPr marL="514350" indent="-514350">
              <a:buAutoNum type="arabicParenR"/>
            </a:pPr>
            <a:endParaRPr lang="es-ES" dirty="0" smtClean="0"/>
          </a:p>
          <a:p>
            <a:pPr marL="514350" indent="-514350">
              <a:buAutoNum type="arabicParenR"/>
            </a:pPr>
            <a:r>
              <a:rPr lang="es-ES" dirty="0"/>
              <a:t>f</a:t>
            </a:r>
            <a:r>
              <a:rPr lang="es-ES" dirty="0" smtClean="0"/>
              <a:t>omentan </a:t>
            </a:r>
            <a:r>
              <a:rPr lang="es-ES" dirty="0"/>
              <a:t>la participación de los alumnos para que aprendan más rápido y </a:t>
            </a:r>
            <a:r>
              <a:rPr lang="es-ES" dirty="0" smtClean="0"/>
              <a:t>para obtener </a:t>
            </a:r>
            <a:r>
              <a:rPr lang="es-ES" dirty="0"/>
              <a:t>niveles más profundos de </a:t>
            </a:r>
            <a:r>
              <a:rPr lang="es-ES" dirty="0" smtClean="0"/>
              <a:t>comprensión 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5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La Teoría del Diseño Instruccional de </a:t>
            </a:r>
            <a:r>
              <a:rPr lang="es-ES" sz="3600" dirty="0" err="1" smtClean="0"/>
              <a:t>Reigeluth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Consiste </a:t>
            </a:r>
            <a:r>
              <a:rPr lang="es-ES" dirty="0"/>
              <a:t>en una serie de principios para organizar la enseñanza en un esquema complejo de </a:t>
            </a:r>
            <a:r>
              <a:rPr lang="es-ES" b="1" dirty="0" smtClean="0"/>
              <a:t>elementos cada vez más </a:t>
            </a:r>
            <a:r>
              <a:rPr lang="es-ES" b="1" dirty="0"/>
              <a:t>pequeños</a:t>
            </a:r>
            <a:r>
              <a:rPr lang="es-ES" dirty="0"/>
              <a:t>, </a:t>
            </a:r>
            <a:r>
              <a:rPr lang="es-ES" dirty="0" smtClean="0"/>
              <a:t>más </a:t>
            </a:r>
            <a:r>
              <a:rPr lang="es-ES" dirty="0"/>
              <a:t>cerca de la comprensión individual, que </a:t>
            </a:r>
            <a:r>
              <a:rPr lang="es-ES" dirty="0" smtClean="0"/>
              <a:t>son </a:t>
            </a:r>
            <a:r>
              <a:rPr lang="es-ES" dirty="0"/>
              <a:t>insertados en andamios conceptuales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Los métodos del </a:t>
            </a:r>
            <a:r>
              <a:rPr lang="es-ES" dirty="0" smtClean="0"/>
              <a:t>DI suponen </a:t>
            </a:r>
            <a:r>
              <a:rPr lang="es-ES" b="1" dirty="0"/>
              <a:t>un ciclo continuo y una evaluación formativa </a:t>
            </a:r>
            <a:r>
              <a:rPr lang="es-ES" dirty="0"/>
              <a:t>que permiten introducir mejoras sobre el proceso en el diseño del programa educativo, sin necesidad de concluir.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9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cx.images-amazon.com/images/I/51rQOAk9hWL._SX38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40" y="0"/>
            <a:ext cx="350186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707"/>
            <a:ext cx="5742159" cy="682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age.slidesharecdn.com/instructionaldesign-1-131102140554-phpapp02/95/instructional-design-59-638.jpg?cb=1383638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25" y="-24569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38" y="0"/>
            <a:ext cx="4258324" cy="6858000"/>
          </a:xfrm>
          <a:prstGeom prst="rect">
            <a:avLst/>
          </a:prstGeom>
        </p:spPr>
      </p:pic>
      <p:pic>
        <p:nvPicPr>
          <p:cNvPr id="2056" name="Picture 8" descr="http://ecx.images-amazon.com/images/I/51Sdaoet3VL._SX382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38" y="2281238"/>
            <a:ext cx="36576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3" descr="data:image/jpeg;base64,/9j/4AAQSkZJRgABAQAAAQABAAD/2wCEAAkGBxITEhUSExIVFRUVGBcYFRUXFRUVFRUVFRcWFxUVFRUYHSggGBolHRUVITEhJSkrLi4uFx8zODMtNygtLisBCgoKDg0OGhAQGysfHx0rLS0tLS0tLS0tLS0tLS0tLS0tLS0tNy0tLS0tLS0tLS0tLS0tLS0tLS0tLS0tLS0tLv/AABEIAQMAwgMBIgACEQEDEQH/xAAcAAABBQEBAQAAAAAAAAAAAAADAQIEBQYABwj/xABEEAABAwIDBAcFBgMHAwUAAAABAAIRAyEEBTESQVFhBhMicYGRsTJSocHRI0JicrLwFJLhBzNjgqLC0hZTcxU0s8Px/8QAGgEAAgMBAQAAAAAAAAAAAAAAAQMAAgQFBv/EACsRAAICAQMCBQQCAwAAAAAAAAABAhEDEiExE0EEBVFhcSIjMsFCYhQzwv/aAAwDAQACEQMRAD8AzGQMLqbANTI+JU/NcIW0ztDVpI0KidFPufnd+pyu8/H2VP8AIR4QFrT7HGyQX1S9GeYM3dy6LFGFE2tuWp6K4em6phw5jXBz4cCAZ11XLapnp8GHqqTT/FWZIjVLHyXtnSXo7hBgcQ9uHpNe2m4hwYAQReQQvMsf0cNNlJ/WA9YRbZiCec3V+m7pGZZEUXBPZh3EbQFlaOyJ/vN+Kdh6BaxzSbtdeNO0AVox+Dlf3E0UnnS/FlM5kGEoCvuj2SDF4g0i8s7DnyBJ7MWjxWi/6ApaNrvJnTq44ws2XHpk0hkMiatmA2UWFa4jKmtcWyTBI4aGPko+Mw7WCefql6GW6sbogtH77oTwE80r6ruKDi1yNGhEDrDuTQlAkDuVSDgb+Pqm1LCOaU7+4HySVjfvgqEE2u15Is2PihPF/ELi7XvQIcfl6ozdf3wQXHXwT2fNEA0lDT3aeaGoFDg5ckXKENJ0Z+7/AOR36ir3Pr0WWiGkfAeSoujf/wBp/UFpM5E0mD8/quyuUebycTMPhMVTFNgdTkxrI4cwrDomR11AjTrRH85HzVNTpOLAQ0kN1IBIGuqtei5ipR5Vm/8AyD6rDmPQ+U7zmv6s9e6QNnA4kf4NT4MK85ze+Gwx/Ez1C9NzNk4WuONKp+grwp+LqmnR2qpLNqzNzdktumRdSRja5Nu/L22na5xETvhZmvRiriG8OrPwIW2yvLqb6O267u1EuIFp4LEs/wDcVxxpsPkSurmls/YTijckvUn/ANnlsxZzp1B8Gn5L06vjmhodB7RgaTMxvPNeXdCnRmOH57Y/0O+i9BzB0NbDrteTAO6Vyc35bmrTTpGQxGHb19cFoMPcYI7zY81R9KqYFBsACdk23RFls6mCBq1Kt+2Zg2hAx2TsqM2XNlu65nwKRqRZYJGQZgGEMMGXAze3JVT6fbeBoD6LcPydoDQJGxpN1R4no9UDnOaQ4EyBofihOSaNNMooS0hoOSPWwz22c0jvCE1t/BJINaPZ8QnMpSAeCRug5FEYbnv9VAEd+/wSOb2kV7dT3JzhvUCBj1T2/NIwaeK7c7vUINqi6EUWsboRKhBFyWUiNEs0vR7f/wCT/itNmbPswdqbuEWgXMLM5C67/wA4/S1arMR9kPzO9SuwuUebyfzMdkomm7SzjqSCbPEMA9p1tCh9HjDqZ/xh+phUjo+ezVbNySACARO2+CbgqLkhgt5VP+CxZj0Pk++V+8We5V2zRqjix482lfPTp6qmbQHmL3Jhp0X0UwS1w4g/EL51qU/sm3M9YRE29nWFG+DIu56pkjZpgA7zuYSf5rrEU6LnYxzGiS6lEdzjqt30ddFE9mZde4GoG5PwmXspyWi51dvImQO5b/E51DUu7K+HxuTT9CoyXo8KTm1XGajZIIsGyCDHOCVcOCkObaUxrTqdVypScnbOikkRnN4JplSHNhDe1LYxEfa4pdlp5J1SkkhVLEbE4NrhDgHBZzH5DBllxfwWqTtiULBKFo85q4N7QZHNDA7Xgt9WwQuCBB1WWznLHU3BwEsNp4HgVZrYQ1TKkjVd93wTibeJSNHZ81UINg07kgHZd3owbcdybQFj4okAVNUNwR3oZChAcLkTZSqAsvMiMF/5mn/S1a7HSac2jbMazvJusfkmtTvb+kLZYy9I/n+X9V2e6POZP5/H6Md0eJmsJLQHuJIbtSA98tPIyNL2UPK9/J/yYpOTYdr31g5pIDn6D8VjIuNdyi4C21+b/aPosec9B5K/vJf1Z73hfVeN5DkAqS4sEh7hJ4Ar2LBv7IPIH4KgwuAFNsAC5J8yhexnSuRHwuG2BHmjHuUo0hvQ30iSkvd2zZFJKgbWWT2gQnvIQCECwCs34psIr2pobIVWi6BFiE5qklqaGylsuiMWJwapHVLiyyo2XAObKh4zDh7S1w1Vi1i51KVaMqFZI2rPM62BqNOzsOME6A8U2phKkOGw7+Ur1rLWi7SBOoU00RwC0LGmrMTytOjxluDqW7D9PdKSlgKsH7N/8p+i9kNEcEnUhHo+4OszxephKnuO/lKaMLU/7bv5SvaDhWxcIBwgF4U6XuTrHjxwdT3HfylcvYv4fkuU6PuTqnl2S+1U/wAnoforyliieztEjWJ3qiyb23/lZ/uV5QoxDo1mPDVdWJ57xP5v4/RSZRPW1mhwHbcblw0cCJLdB8FGw5vU/Nu09k6KXkhd19drdS53+w+PcgFsVKo/F/zWDP3PSeS/74/H6Pa8K6abObW+gUfEap2Cd9jTM6sZ+kLiEuXBWC+pjS1I4WTwE2qVVDrItQ370GpMeiK910KuVKLIY4pJSuKSIVGi8QdR94ARG7imFKHJchiCkpHIYKe0JTLibKY7VSAExzUCBaIuCArDrhyUDDu3cN6yP9oWFcG9awuEAzsuIvFpAWrFLsYcuO2bp1dvJCdmDRa3mvEmYursj7R8lpd7TtxjjwKivxDiQS919oe0ddAnWL6Pue5nHTvHmnbcjVeDtxT7jafwHaP3SOfJGr5jWAtVqNNjZ7vv+O5GyqxN37Huu0uXg3/UOI/79X+crkSuhl7lAIqO/I31ctLTP2be93yWayg/aH8g/U5aSi4bAE3BdblAut6/Zw/Efk/hfozGAqbNbEdkulxGzOzPsH2gbcUppxUqDgW+rwiZTP8AE1wCWkuMOADtnsMvB7j5ptS9apG+P1PWHxHc9B5K/vw+P+T2HKL4aif8Nn6Qi7NkPJacYWjvim30RtyXLsFP6pfIFxQnmUeoVGebKoxEd4QXIz3oJcpQ2IyVzikLtO/1TS+FQvQ/ZSGybUqQm6qsi8QgITmuQHVmNsXD1PwQ3YgbmuPcI9UpotaLCkUlYqDTxpmNh3hs/VFdWkT6qlED0qkXO4XKpc1q/wATDfuRfmDpfcp+WA1KhJPZG7cSlfRa18C0x4RKZFtIqopz3MrnWQ0W0nOp2fTYTAMgs3+NpWKxOzDDuDjPmF6Zix9o0e+XMPc4QV5xjqBBaydarvCHAfJPxsp4iKjTREpvbtCbe35mYT3tBBP4WesLqmHl+um24+DtFJbhgB3Mpg85MpjM0eWUkN4pU4Yab2vySK1CfpNflP8Aef5PRxWnpYOKfWTu08SFl8qd9pH4HfqC2FKoP4eJExpv9orfb7epxM0U5u/QwGLMVK35x+kK4yTK6tcnYFg1kuOntOtPFQ8K1pr1tq4D2GIkxA2o5/1WupYvqqbBRGw173SI1AgCx0/qsefudbyyUozjKPKX6Npk9doo06e9jQ0ju5qSFmMO4mCTqR5ghW2LxBpv2RdpG1G8DeR5FKb2NcoVL5JuItdVdbE+SFiMf2Zdadyra1EOvMDmgRMlOzBgMEjzUc5kydVn8fjKTAYc50QCWgwCZgE6biq0ZgNRtIbltaTNrVxbXN7Jk29Qn4o9kxvFlm8kxrnVA1w3EzF4FzHHTRXO0XA7OkkAn6KjQ2E7YWlUJbeA4fuVBxeN3Al3Hc1Pe8upupgQ8AkGfa2TpfSzllqj3g7J8Rw4jvS47lpS7Fy7HhsF1RjBwsrHC41rhaoD3LPY3AmswBpiSCRzAIBB7ibK8wmXAtDXQ0CPZsbaXV5xjXIqEpuW6LJlQNPerENAcx8BzRO00iQ63ZnuVEyk7agkObxOo8Ve02Qwd9gs5oe7obhaQZAGgFlXYvMmCq5hFxF+I5KyqrK9LqRa9tQaHejHcuklIsMY2atEjSSfILzqsZrU5997v9dvRbzD1opB5+417vJkrzJ+MIdte7YeN5+KdiF+KaSVnF15JiWu+LirB1WzzzpN7oF/RUmIqCbaSPK6JiKp96dqT3kEwVoZiTVMRrbajzXLgQbrlYFI2GAy+o14cRbZcD4kEeit6LYJ7lCbVfrKcHP4hZv87J7Cp+XYZu3ZXDLK4qVHt2RtOBF+Ai4hXWw8YZhddzHmY0g3+qjh7+J8lJwjyTsPktdY8uB/fFU/yZSe5rwYYYmmuxosJ/dbR0kR3q/qt6ymNBIgWBMcJOiy7J/h3sPtUyJ7tx+C0uX1w+kwje1aLsOWNV8mdztzrCOEjnvUerSNaWyW04Ade5toOAWgx+Fa4kmFT4rDuFgBHcqldJWZjk1MjW3CeHqqTEYICwFlqKtN0Rp3QoIy87Um/ei5NgjAbkuDJBAsCDr6hX+GobNMA6qNhGSdkWA1j0CscSYCgzHGpEOtRaHNqESG+0OLdD8Fns0wTXVHPpu7JJid4mw71paR/qqvM302k7M8yNPELNwzVLHe5BwdbYGy5um+6sBixuB+PzQsKZ0LYU+lQPJWe5RRYXBTvAAN+asg6fkFEYwhSKcpTLqItbRVGa4UVnUmESBJP/6rqqbKK14BPjCEQlZnGGGxUbGywUi0R+KxPfosMej9E/edu38PBbbPcQTRIPZlwF+Av8lmjTHvDzVtco8CsqTdMrHdH6HvHz/omHJKERtnzVkabfeCQ02e81TqT9RWiPoQBlND3/iuU3q2cWrkdc/UmiPoV7Okw90+TU8dKB7p/wBP0WZbTThTumdKArqSNIek/wCE/wCn6JD0oPunzH0WdbT5pSy6nSgTXI9VyHNBWpCtEyDTrN32iHd8QfErRZRQLB7RLHXaPd8V5r/Z9j+rxHUu9ivbueJ2T6jxXpuGrzU2RYNlOXAy9USXX9VDrYcEKa/WVHxBsjQIlTWpu4iFV5hihTFySdw0urTF1bLLY2atZrB925+Sq+Ryiqs0NKi6m0HeYnvVhjmmAoTMwLQNpkxwS4rMg648tCFfYCe5JwtKyG/AjaJMQfVBZmTWt3yoT3ueZJPdcBZmaoyRU4gmjVdsewDuWgy/FhzQeKguwwOqbhmGnppw+iiKyNHSdPzUkKrweJB0U8PVJKiWEeoOLqtYNpxAaNSeClRA8VWZ+2aFQfhKWuQP1MX0sz3ragbScdhk3H3nHUqh/jKnvFSOoErhSBkwFoSRilNt2yKcY/3z5pjsU/3j5lSTS5LuqCNIqRf4h/vO8yuUw0AuU2DbKprUUttKRg0RKbbQjZVA6oh0riO0nVRZqQa+KKYA9Gsab2vb7THBw72kEL2TJ8bSqMZVYRNQSRN2ne3wXjdRuituiOJLMXSMnZNQAibdrs/NSLoYmewVT8FW4ypKnYk28FXYrRXJFlRjq4AJUXLaES77zrn6IWYvio0HS/nFlEdmFSmC4UnP4xA070I7sdKW1GgNNMfRAE7lByvM3Vmy0tYd4d7TfBScPVpveWvxVMQwusW6i+zqrsWskb3CtohEoDuVX/6rhm1XMdVc5oDS1zZIJM7QMcLeaE/OqW09tKjUqAkbLvZG6RfxSpJjoyXazQSwTLgqfHZvRnZa7ad+G8d5SVqtWttNFMU2uaBrLhGpnyTDlDaVMwLwZPglV6jd2h2SOeTtHn62WmY6QqXo6JpA8VctCmQpANFlVZ++KFQ8RHnZWjNFnuleI+z2N7j8Bc/GElLctN1FmMcLnuXNYICdV3+Ce4WHetBhIz2psR8URxTag+aBB7KggaJUyOS5GwlSB++5EpmHR4prW/vx/qlHtDmiAWoy3cfghsHaUsj2kKjTuDyUTILUNwE6g4thw1Bkd4unPbc9ybUHZjipy9iWe0CsHsDveaCPESodYzZVvRTHCphWCb0/s3f5fZPlCn1XJzTRIu0VeaYPaEoOUkOYQdQYPgrXEGQSqbLhsvcOJlVXI27RJqZWx0yAkp5LQaLMbPcrBhsmOCZqLXuQW4GnPsjlZTKFBvBISpFBKm2PjII1ijZi3sO7lLdUAsguG1qs4y7IXR0QwDgrkquwTIc7krBnFCb3Ex2Oq1Q1pJtGvILBZpjOtqE7hZvdxVv0rzEyKTTv7fjoFnmBSK7iss72QEifMfBEq/X0TKe78xRKmvgU0QR3BMebfvkivb+/NMqN/fkgQYXrkjjdciQrgf35FPItO8FMZu/e5O+6fNEgca94XAaJHHQphxAEcUVFvgDklyEqbzyQa1SyFUxElMLlqxYtO75M88l7I0PQ3NuprbLj2KkA8nfdPy8V6FUXjBK3/RLP+uZ1Tz9rTGvvN3Hv3FHJHuWwy7F9VduUWiwbXej1XSo9KpDkg0Jk4jcmkIoIKE56KQxCOCc0whdYNVwqKktx0aRJa4otJqHSNlIa5Z5DRjgNpOD4CFU1Q6z9ljnHcCfISqci2zz4V3GrWbUPabUcfAu7J8oUpm8Kv6RP2MWHiwq02OPjLf8AaFLNTTmtOSOlmGMrBt1Hin1NfBCZqPFOOvkqIsI8/vwKG51k5/y+SY51v3wRIMcblckcbrlKCVwqARfgmOxG5RC5JK1rHFGV5JMM+uTvKY110MlK02TEL5CtKfKE0p8qwDikw2JdSqNqNMFp8xvC4oVQIMKPV6NcVGNeNHCf3zTHNKzfQnNOz1TjbdyK1NWlFwq5MO2qI3Hl30yG0q5CR2IQHu4iENtS6QjSnRLbXRBVKFSZN1Lp0kuTodHcWi4o7aqYaSG2kSs8txtBmO2jCidIcRFPqxrU7IHLefl4qfTAaJVFSIr1y/7rT2e4b/E+ivihqkKzT0xMn0+bs16I/wAIDycfqqylj3Nj7wHn5qb/AGh1pxLR7rAPMkqmpGQt0op7M5qbXBd4THMcRuN7HmpZd8vVZhwUjDY9zbajn8ikyxeg2OX1L13y+RQXaeXokw+JbUgNmeG/T4qYMrrlm2KTtmNYSmmNTRC2Eq4LkSxnJSpAuC2GE4lPGgTCE9yJBWp4KGE8IpgFJTXBLKQqBD5XVLXr0jJ8aKjQDqvLqbocCtbkuJIgymYpU6KTVo11alIvoodXC7wrKi7abKFVYjl8OnvEvi8Q1tIDTspdKoorXbjr+9EWm8SsM01szdjkuUWFMSnRuQ6b+CZiq+w2wlx05cys2m3SNWpJWyuzuqXEUm6ff/4qXg8MKbJiPohYDC32nePMo2bVtmk48lvxY9COZmya5Hk/Set1mIe7nHkoeHKLj2y5x4lBpWRYsO4IbgilMKBBrHkGQSCNCLEeK1uU9OqrW9XXHWN02hZ4HPc5ZFwTUGiGzObYY32he/snf4LljZXKuhF+oxFyQJZTBYrQlXN0XFEgqe1MCcNFADUpKQlcAoEQq+ympoqJWuUO05Ix5Ib/ACevaFPe1Z/LqsQtDSdIWyLtCGqYGph5VU7HFriGulotJuJ334KxzKvA2RN/aI+636qnIBBaHFrdzTJk+CTkinyMhJrgPg8XXJcYDmje1pEDnKsGV27TRc7X3tw4AzpOnBQKZmHbPVtIjaAME6XUinVJaQ0bILSHXMPgc96zpRXCGucnyy7a1Vmff3ZSdG82biGOAMupuLTz4OjmEXOWywphU8uxtK5UBXeY0+0VT1mqrIKxyUobUQqoRrkMhPCaUCCQuXQuUIIFy4LiEQBCuQtohPY5QgrU5xTQlRAcAlSJVAiKwyd3aIUBSMvdDx5KENhg3K5dmDaVJ1R+jRPMncAqLCOVfnWL6w7I9hvxPFPU6RRqy1yrM+vF6kF8ucDYN4DnaFYP2i0VHQ5rbAEgC3ADVYag803SBIO7geIWsynFU6ltothoIkSS7fARi7VMq1TsmUAJJd2YIIYQ6CDeO5Px+05jmjsAkdngXCxAO5DdUIIqVCHzbZLrgbjA0CUVtt7DtbUGAJJIGl570lrcYuDK4Ks7AYhrrlps8cWnXxGq9Bxj2vp7TTIcJBGhB0KynSXLzUNhdJ0azBzB/DVbAz1ZO472fREhX5vThxVJiGWWmzyndUZZIKASqaiBMIgkJ7CqMI12qa9PemuQIMXJFyhBQuC5ciAVDKRcoQJSKIVy5EhyULlygDk+ge0O8eq5cgRGqaYY7u+ar6jRC5cmEI1QKwylo6+mNxfB7uCVcmIpItssEY/EsHsmiSW7pDhBUui2HU/xOIPw8tVy5LfAVyTajQqzO6DerJi4Eg7wRoQkXKFyBj3E02E3JaCe8gKmpDXxXLlO4CqxI7ZTGrlyWwoe8Ji5cgQZC5cuUI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AutoShape 15" descr="data:image/jpeg;base64,/9j/4AAQSkZJRgABAQAAAQABAAD/2wCEAAkGBxITEhUSExIVFRUVGBcYFRUXFRUVFRUVFRcWFxUVFRUYHSggGBolHRUVITEhJSkrLi4uFx8zODMtNygtLisBCgoKDg0OGhAQGysfHx0rLS0tLS0tLS0tLS0tLS0tLS0tLS0tNy0tLS0tLS0tLS0tLS0tLS0tLS0tLS0tLS0tLv/AABEIAQMAwgMBIgACEQEDEQH/xAAcAAABBQEBAQAAAAAAAAAAAAADAQIEBQYABwj/xABEEAABAwIDBAcFBgMHAwUAAAABAAIRAyEEBTESQVFhBhMicYGRsTJSocHRI0JicrLwFJLhBzNjgqLC0hZTcxU0s8Px/8QAGgEAAgMBAQAAAAAAAAAAAAAAAQMAAgQFBv/EACsRAAICAQMCBQQCAwAAAAAAAAABAhEDEiExE0EEBVFhcSIjMsFCYhQzwv/aAAwDAQACEQMRAD8AzGQMLqbANTI+JU/NcIW0ztDVpI0KidFPufnd+pyu8/H2VP8AIR4QFrT7HGyQX1S9GeYM3dy6LFGFE2tuWp6K4em6phw5jXBz4cCAZ11XLapnp8GHqqTT/FWZIjVLHyXtnSXo7hBgcQ9uHpNe2m4hwYAQReQQvMsf0cNNlJ/WA9YRbZiCec3V+m7pGZZEUXBPZh3EbQFlaOyJ/vN+Kdh6BaxzSbtdeNO0AVox+Dlf3E0UnnS/FlM5kGEoCvuj2SDF4g0i8s7DnyBJ7MWjxWi/6ApaNrvJnTq44ws2XHpk0hkMiatmA2UWFa4jKmtcWyTBI4aGPko+Mw7WCefql6GW6sbogtH77oTwE80r6ruKDi1yNGhEDrDuTQlAkDuVSDgb+Pqm1LCOaU7+4HySVjfvgqEE2u15Is2PihPF/ELi7XvQIcfl6ozdf3wQXHXwT2fNEA0lDT3aeaGoFDg5ckXKENJ0Z+7/AOR36ir3Pr0WWiGkfAeSoujf/wBp/UFpM5E0mD8/quyuUebycTMPhMVTFNgdTkxrI4cwrDomR11AjTrRH85HzVNTpOLAQ0kN1IBIGuqtei5ipR5Vm/8AyD6rDmPQ+U7zmv6s9e6QNnA4kf4NT4MK85ze+Gwx/Ez1C9NzNk4WuONKp+grwp+LqmnR2qpLNqzNzdktumRdSRja5Nu/L22na5xETvhZmvRiriG8OrPwIW2yvLqb6O267u1EuIFp4LEs/wDcVxxpsPkSurmls/YTijckvUn/ANnlsxZzp1B8Gn5L06vjmhodB7RgaTMxvPNeXdCnRmOH57Y/0O+i9BzB0NbDrteTAO6Vyc35bmrTTpGQxGHb19cFoMPcYI7zY81R9KqYFBsACdk23RFls6mCBq1Kt+2Zg2hAx2TsqM2XNlu65nwKRqRZYJGQZgGEMMGXAze3JVT6fbeBoD6LcPydoDQJGxpN1R4no9UDnOaQ4EyBofihOSaNNMooS0hoOSPWwz22c0jvCE1t/BJINaPZ8QnMpSAeCRug5FEYbnv9VAEd+/wSOb2kV7dT3JzhvUCBj1T2/NIwaeK7c7vUINqi6EUWsboRKhBFyWUiNEs0vR7f/wCT/itNmbPswdqbuEWgXMLM5C67/wA4/S1arMR9kPzO9SuwuUebyfzMdkomm7SzjqSCbPEMA9p1tCh9HjDqZ/xh+phUjo+ezVbNySACARO2+CbgqLkhgt5VP+CxZj0Pk++V+8We5V2zRqjix482lfPTp6qmbQHmL3Jhp0X0UwS1w4g/EL51qU/sm3M9YRE29nWFG+DIu56pkjZpgA7zuYSf5rrEU6LnYxzGiS6lEdzjqt30ddFE9mZde4GoG5PwmXspyWi51dvImQO5b/E51DUu7K+HxuTT9CoyXo8KTm1XGajZIIsGyCDHOCVcOCkObaUxrTqdVypScnbOikkRnN4JplSHNhDe1LYxEfa4pdlp5J1SkkhVLEbE4NrhDgHBZzH5DBllxfwWqTtiULBKFo85q4N7QZHNDA7Xgt9WwQuCBB1WWznLHU3BwEsNp4HgVZrYQ1TKkjVd93wTibeJSNHZ81UINg07kgHZd3owbcdybQFj4okAVNUNwR3oZChAcLkTZSqAsvMiMF/5mn/S1a7HSac2jbMazvJusfkmtTvb+kLZYy9I/n+X9V2e6POZP5/H6Md0eJmsJLQHuJIbtSA98tPIyNL2UPK9/J/yYpOTYdr31g5pIDn6D8VjIuNdyi4C21+b/aPosec9B5K/vJf1Z73hfVeN5DkAqS4sEh7hJ4Ar2LBv7IPIH4KgwuAFNsAC5J8yhexnSuRHwuG2BHmjHuUo0hvQ30iSkvd2zZFJKgbWWT2gQnvIQCECwCs34psIr2pobIVWi6BFiE5qklqaGylsuiMWJwapHVLiyyo2XAObKh4zDh7S1w1Vi1i51KVaMqFZI2rPM62BqNOzsOME6A8U2phKkOGw7+Ur1rLWi7SBOoU00RwC0LGmrMTytOjxluDqW7D9PdKSlgKsH7N/8p+i9kNEcEnUhHo+4OszxephKnuO/lKaMLU/7bv5SvaDhWxcIBwgF4U6XuTrHjxwdT3HfylcvYv4fkuU6PuTqnl2S+1U/wAnoforyliieztEjWJ3qiyb23/lZ/uV5QoxDo1mPDVdWJ57xP5v4/RSZRPW1mhwHbcblw0cCJLdB8FGw5vU/Nu09k6KXkhd19drdS53+w+PcgFsVKo/F/zWDP3PSeS/74/H6Pa8K6abObW+gUfEap2Cd9jTM6sZ+kLiEuXBWC+pjS1I4WTwE2qVVDrItQ370GpMeiK910KuVKLIY4pJSuKSIVGi8QdR94ARG7imFKHJchiCkpHIYKe0JTLibKY7VSAExzUCBaIuCArDrhyUDDu3cN6yP9oWFcG9awuEAzsuIvFpAWrFLsYcuO2bp1dvJCdmDRa3mvEmYursj7R8lpd7TtxjjwKivxDiQS919oe0ddAnWL6Pue5nHTvHmnbcjVeDtxT7jafwHaP3SOfJGr5jWAtVqNNjZ7vv+O5GyqxN37Huu0uXg3/UOI/79X+crkSuhl7lAIqO/I31ctLTP2be93yWayg/aH8g/U5aSi4bAE3BdblAut6/Zw/Efk/hfozGAqbNbEdkulxGzOzPsH2gbcUppxUqDgW+rwiZTP8AE1wCWkuMOADtnsMvB7j5ptS9apG+P1PWHxHc9B5K/vw+P+T2HKL4aif8Nn6Qi7NkPJacYWjvim30RtyXLsFP6pfIFxQnmUeoVGebKoxEd4QXIz3oJcpQ2IyVzikLtO/1TS+FQvQ/ZSGybUqQm6qsi8QgITmuQHVmNsXD1PwQ3YgbmuPcI9UpotaLCkUlYqDTxpmNh3hs/VFdWkT6qlED0qkXO4XKpc1q/wATDfuRfmDpfcp+WA1KhJPZG7cSlfRa18C0x4RKZFtIqopz3MrnWQ0W0nOp2fTYTAMgs3+NpWKxOzDDuDjPmF6Zix9o0e+XMPc4QV5xjqBBaydarvCHAfJPxsp4iKjTREpvbtCbe35mYT3tBBP4WesLqmHl+um24+DtFJbhgB3Mpg85MpjM0eWUkN4pU4Yab2vySK1CfpNflP8Aef5PRxWnpYOKfWTu08SFl8qd9pH4HfqC2FKoP4eJExpv9orfb7epxM0U5u/QwGLMVK35x+kK4yTK6tcnYFg1kuOntOtPFQ8K1pr1tq4D2GIkxA2o5/1WupYvqqbBRGw173SI1AgCx0/qsefudbyyUozjKPKX6Npk9doo06e9jQ0ju5qSFmMO4mCTqR5ghW2LxBpv2RdpG1G8DeR5FKb2NcoVL5JuItdVdbE+SFiMf2Zdadyra1EOvMDmgRMlOzBgMEjzUc5kydVn8fjKTAYc50QCWgwCZgE6biq0ZgNRtIbltaTNrVxbXN7Jk29Qn4o9kxvFlm8kxrnVA1w3EzF4FzHHTRXO0XA7OkkAn6KjQ2E7YWlUJbeA4fuVBxeN3Al3Hc1Pe8upupgQ8AkGfa2TpfSzllqj3g7J8Rw4jvS47lpS7Fy7HhsF1RjBwsrHC41rhaoD3LPY3AmswBpiSCRzAIBB7ibK8wmXAtDXQ0CPZsbaXV5xjXIqEpuW6LJlQNPerENAcx8BzRO00iQ63ZnuVEyk7agkObxOo8Ve02Qwd9gs5oe7obhaQZAGgFlXYvMmCq5hFxF+I5KyqrK9LqRa9tQaHejHcuklIsMY2atEjSSfILzqsZrU5997v9dvRbzD1opB5+417vJkrzJ+MIdte7YeN5+KdiF+KaSVnF15JiWu+LirB1WzzzpN7oF/RUmIqCbaSPK6JiKp96dqT3kEwVoZiTVMRrbajzXLgQbrlYFI2GAy+o14cRbZcD4kEeit6LYJ7lCbVfrKcHP4hZv87J7Cp+XYZu3ZXDLK4qVHt2RtOBF+Ai4hXWw8YZhddzHmY0g3+qjh7+J8lJwjyTsPktdY8uB/fFU/yZSe5rwYYYmmuxosJ/dbR0kR3q/qt6ymNBIgWBMcJOiy7J/h3sPtUyJ7tx+C0uX1w+kwje1aLsOWNV8mdztzrCOEjnvUerSNaWyW04Ade5toOAWgx+Fa4kmFT4rDuFgBHcqldJWZjk1MjW3CeHqqTEYICwFlqKtN0Rp3QoIy87Um/ei5NgjAbkuDJBAsCDr6hX+GobNMA6qNhGSdkWA1j0CscSYCgzHGpEOtRaHNqESG+0OLdD8Fns0wTXVHPpu7JJid4mw71paR/qqvM302k7M8yNPELNwzVLHe5BwdbYGy5um+6sBixuB+PzQsKZ0LYU+lQPJWe5RRYXBTvAAN+asg6fkFEYwhSKcpTLqItbRVGa4UVnUmESBJP/6rqqbKK14BPjCEQlZnGGGxUbGywUi0R+KxPfosMej9E/edu38PBbbPcQTRIPZlwF+Av8lmjTHvDzVtco8CsqTdMrHdH6HvHz/omHJKERtnzVkabfeCQ02e81TqT9RWiPoQBlND3/iuU3q2cWrkdc/UmiPoV7Okw90+TU8dKB7p/wBP0WZbTThTumdKArqSNIek/wCE/wCn6JD0oPunzH0WdbT5pSy6nSgTXI9VyHNBWpCtEyDTrN32iHd8QfErRZRQLB7RLHXaPd8V5r/Z9j+rxHUu9ivbueJ2T6jxXpuGrzU2RYNlOXAy9USXX9VDrYcEKa/WVHxBsjQIlTWpu4iFV5hihTFySdw0urTF1bLLY2atZrB925+Sq+Ryiqs0NKi6m0HeYnvVhjmmAoTMwLQNpkxwS4rMg648tCFfYCe5JwtKyG/AjaJMQfVBZmTWt3yoT3ueZJPdcBZmaoyRU4gmjVdsewDuWgy/FhzQeKguwwOqbhmGnppw+iiKyNHSdPzUkKrweJB0U8PVJKiWEeoOLqtYNpxAaNSeClRA8VWZ+2aFQfhKWuQP1MX0sz3ragbScdhk3H3nHUqh/jKnvFSOoErhSBkwFoSRilNt2yKcY/3z5pjsU/3j5lSTS5LuqCNIqRf4h/vO8yuUw0AuU2DbKprUUttKRg0RKbbQjZVA6oh0riO0nVRZqQa+KKYA9Gsab2vb7THBw72kEL2TJ8bSqMZVYRNQSRN2ne3wXjdRuituiOJLMXSMnZNQAibdrs/NSLoYmewVT8FW4ypKnYk28FXYrRXJFlRjq4AJUXLaES77zrn6IWYvio0HS/nFlEdmFSmC4UnP4xA070I7sdKW1GgNNMfRAE7lByvM3Vmy0tYd4d7TfBScPVpveWvxVMQwusW6i+zqrsWskb3CtohEoDuVX/6rhm1XMdVc5oDS1zZIJM7QMcLeaE/OqW09tKjUqAkbLvZG6RfxSpJjoyXazQSwTLgqfHZvRnZa7ad+G8d5SVqtWttNFMU2uaBrLhGpnyTDlDaVMwLwZPglV6jd2h2SOeTtHn62WmY6QqXo6JpA8VctCmQpANFlVZ++KFQ8RHnZWjNFnuleI+z2N7j8Bc/GElLctN1FmMcLnuXNYICdV3+Ce4WHetBhIz2psR8URxTag+aBB7KggaJUyOS5GwlSB++5EpmHR4prW/vx/qlHtDmiAWoy3cfghsHaUsj2kKjTuDyUTILUNwE6g4thw1Bkd4unPbc9ybUHZjipy9iWe0CsHsDveaCPESodYzZVvRTHCphWCb0/s3f5fZPlCn1XJzTRIu0VeaYPaEoOUkOYQdQYPgrXEGQSqbLhsvcOJlVXI27RJqZWx0yAkp5LQaLMbPcrBhsmOCZqLXuQW4GnPsjlZTKFBvBISpFBKm2PjII1ijZi3sO7lLdUAsguG1qs4y7IXR0QwDgrkquwTIc7krBnFCb3Ex2Oq1Q1pJtGvILBZpjOtqE7hZvdxVv0rzEyKTTv7fjoFnmBSK7iss72QEifMfBEq/X0TKe78xRKmvgU0QR3BMebfvkivb+/NMqN/fkgQYXrkjjdciQrgf35FPItO8FMZu/e5O+6fNEgca94XAaJHHQphxAEcUVFvgDklyEqbzyQa1SyFUxElMLlqxYtO75M88l7I0PQ3NuprbLj2KkA8nfdPy8V6FUXjBK3/RLP+uZ1Tz9rTGvvN3Hv3FHJHuWwy7F9VduUWiwbXej1XSo9KpDkg0Jk4jcmkIoIKE56KQxCOCc0whdYNVwqKktx0aRJa4otJqHSNlIa5Z5DRjgNpOD4CFU1Q6z9ljnHcCfISqci2zz4V3GrWbUPabUcfAu7J8oUpm8Kv6RP2MWHiwq02OPjLf8AaFLNTTmtOSOlmGMrBt1Hin1NfBCZqPFOOvkqIsI8/vwKG51k5/y+SY51v3wRIMcblckcbrlKCVwqARfgmOxG5RC5JK1rHFGV5JMM+uTvKY110MlK02TEL5CtKfKE0p8qwDikw2JdSqNqNMFp8xvC4oVQIMKPV6NcVGNeNHCf3zTHNKzfQnNOz1TjbdyK1NWlFwq5MO2qI3Hl30yG0q5CR2IQHu4iENtS6QjSnRLbXRBVKFSZN1Lp0kuTodHcWi4o7aqYaSG2kSs8txtBmO2jCidIcRFPqxrU7IHLefl4qfTAaJVFSIr1y/7rT2e4b/E+ivihqkKzT0xMn0+bs16I/wAIDycfqqylj3Nj7wHn5qb/AGh1pxLR7rAPMkqmpGQt0op7M5qbXBd4THMcRuN7HmpZd8vVZhwUjDY9zbajn8ikyxeg2OX1L13y+RQXaeXokw+JbUgNmeG/T4qYMrrlm2KTtmNYSmmNTRC2Eq4LkSxnJSpAuC2GE4lPGgTCE9yJBWp4KGE8IpgFJTXBLKQqBD5XVLXr0jJ8aKjQDqvLqbocCtbkuJIgymYpU6KTVo11alIvoodXC7wrKi7abKFVYjl8OnvEvi8Q1tIDTspdKoorXbjr+9EWm8SsM01szdjkuUWFMSnRuQ6b+CZiq+w2wlx05cys2m3SNWpJWyuzuqXEUm6ff/4qXg8MKbJiPohYDC32nePMo2bVtmk48lvxY9COZmya5Hk/Set1mIe7nHkoeHKLj2y5x4lBpWRYsO4IbgilMKBBrHkGQSCNCLEeK1uU9OqrW9XXHWN02hZ4HPc5ZFwTUGiGzObYY32he/snf4LljZXKuhF+oxFyQJZTBYrQlXN0XFEgqe1MCcNFADUpKQlcAoEQq+ympoqJWuUO05Ix5Ib/ACevaFPe1Z/LqsQtDSdIWyLtCGqYGph5VU7HFriGulotJuJ334KxzKvA2RN/aI+636qnIBBaHFrdzTJk+CTkinyMhJrgPg8XXJcYDmje1pEDnKsGV27TRc7X3tw4AzpOnBQKZmHbPVtIjaAME6XUinVJaQ0bILSHXMPgc96zpRXCGucnyy7a1Vmff3ZSdG82biGOAMupuLTz4OjmEXOWywphU8uxtK5UBXeY0+0VT1mqrIKxyUobUQqoRrkMhPCaUCCQuXQuUIIFy4LiEQBCuQtohPY5QgrU5xTQlRAcAlSJVAiKwyd3aIUBSMvdDx5KENhg3K5dmDaVJ1R+jRPMncAqLCOVfnWL6w7I9hvxPFPU6RRqy1yrM+vF6kF8ucDYN4DnaFYP2i0VHQ5rbAEgC3ADVYag803SBIO7geIWsynFU6ltothoIkSS7fARi7VMq1TsmUAJJd2YIIYQ6CDeO5Px+05jmjsAkdngXCxAO5DdUIIqVCHzbZLrgbjA0CUVtt7DtbUGAJJIGl570lrcYuDK4Ks7AYhrrlps8cWnXxGq9Bxj2vp7TTIcJBGhB0KynSXLzUNhdJ0azBzB/DVbAz1ZO472fREhX5vThxVJiGWWmzyndUZZIKASqaiBMIgkJ7CqMI12qa9PemuQIMXJFyhBQuC5ciAVDKRcoQJSKIVy5EhyULlygDk+ge0O8eq5cgRGqaYY7u+ar6jRC5cmEI1QKwylo6+mNxfB7uCVcmIpItssEY/EsHsmiSW7pDhBUui2HU/xOIPw8tVy5LfAVyTajQqzO6DerJi4Eg7wRoQkXKFyBj3E02E3JaCe8gKmpDXxXLlO4CqxI7ZTGrlyWwoe8Ji5cgQZC5cuUI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AutoShape 17" descr="data:image/jpeg;base64,/9j/4AAQSkZJRgABAQAAAQABAAD/2wCEAAkGBxITEhUSExIVFRUVGBcYFRUXFRUVFRUVFRcWFxUVFRUYHSggGBolHRUVITEhJSkrLi4uFx8zODMtNygtLisBCgoKDg0OGhAQGysfHx0rLS0tLS0tLS0tLS0tLS0tLS0tLS0tNy0tLS0tLS0tLS0tLS0tLS0tLS0tLS0tLS0tLv/AABEIAQMAwgMBIgACEQEDEQH/xAAcAAABBQEBAQAAAAAAAAAAAAADAQIEBQYABwj/xABEEAABAwIDBAcFBgMHAwUAAAABAAIRAyEEBTESQVFhBhMicYGRsTJSocHRI0JicrLwFJLhBzNjgqLC0hZTcxU0s8Px/8QAGgEAAgMBAQAAAAAAAAAAAAAAAQMAAgQFBv/EACsRAAICAQMCBQQCAwAAAAAAAAABAhEDEiExE0EEBVFhcSIjMsFCYhQzwv/aAAwDAQACEQMRAD8AzGQMLqbANTI+JU/NcIW0ztDVpI0KidFPufnd+pyu8/H2VP8AIR4QFrT7HGyQX1S9GeYM3dy6LFGFE2tuWp6K4em6phw5jXBz4cCAZ11XLapnp8GHqqTT/FWZIjVLHyXtnSXo7hBgcQ9uHpNe2m4hwYAQReQQvMsf0cNNlJ/WA9YRbZiCec3V+m7pGZZEUXBPZh3EbQFlaOyJ/vN+Kdh6BaxzSbtdeNO0AVox+Dlf3E0UnnS/FlM5kGEoCvuj2SDF4g0i8s7DnyBJ7MWjxWi/6ApaNrvJnTq44ws2XHpk0hkMiatmA2UWFa4jKmtcWyTBI4aGPko+Mw7WCefql6GW6sbogtH77oTwE80r6ruKDi1yNGhEDrDuTQlAkDuVSDgb+Pqm1LCOaU7+4HySVjfvgqEE2u15Is2PihPF/ELi7XvQIcfl6ozdf3wQXHXwT2fNEA0lDT3aeaGoFDg5ckXKENJ0Z+7/AOR36ir3Pr0WWiGkfAeSoujf/wBp/UFpM5E0mD8/quyuUebycTMPhMVTFNgdTkxrI4cwrDomR11AjTrRH85HzVNTpOLAQ0kN1IBIGuqtei5ipR5Vm/8AyD6rDmPQ+U7zmv6s9e6QNnA4kf4NT4MK85ze+Gwx/Ez1C9NzNk4WuONKp+grwp+LqmnR2qpLNqzNzdktumRdSRja5Nu/L22na5xETvhZmvRiriG8OrPwIW2yvLqb6O267u1EuIFp4LEs/wDcVxxpsPkSurmls/YTijckvUn/ANnlsxZzp1B8Gn5L06vjmhodB7RgaTMxvPNeXdCnRmOH57Y/0O+i9BzB0NbDrteTAO6Vyc35bmrTTpGQxGHb19cFoMPcYI7zY81R9KqYFBsACdk23RFls6mCBq1Kt+2Zg2hAx2TsqM2XNlu65nwKRqRZYJGQZgGEMMGXAze3JVT6fbeBoD6LcPydoDQJGxpN1R4no9UDnOaQ4EyBofihOSaNNMooS0hoOSPWwz22c0jvCE1t/BJINaPZ8QnMpSAeCRug5FEYbnv9VAEd+/wSOb2kV7dT3JzhvUCBj1T2/NIwaeK7c7vUINqi6EUWsboRKhBFyWUiNEs0vR7f/wCT/itNmbPswdqbuEWgXMLM5C67/wA4/S1arMR9kPzO9SuwuUebyfzMdkomm7SzjqSCbPEMA9p1tCh9HjDqZ/xh+phUjo+ezVbNySACARO2+CbgqLkhgt5VP+CxZj0Pk++V+8We5V2zRqjix482lfPTp6qmbQHmL3Jhp0X0UwS1w4g/EL51qU/sm3M9YRE29nWFG+DIu56pkjZpgA7zuYSf5rrEU6LnYxzGiS6lEdzjqt30ddFE9mZde4GoG5PwmXspyWi51dvImQO5b/E51DUu7K+HxuTT9CoyXo8KTm1XGajZIIsGyCDHOCVcOCkObaUxrTqdVypScnbOikkRnN4JplSHNhDe1LYxEfa4pdlp5J1SkkhVLEbE4NrhDgHBZzH5DBllxfwWqTtiULBKFo85q4N7QZHNDA7Xgt9WwQuCBB1WWznLHU3BwEsNp4HgVZrYQ1TKkjVd93wTibeJSNHZ81UINg07kgHZd3owbcdybQFj4okAVNUNwR3oZChAcLkTZSqAsvMiMF/5mn/S1a7HSac2jbMazvJusfkmtTvb+kLZYy9I/n+X9V2e6POZP5/H6Md0eJmsJLQHuJIbtSA98tPIyNL2UPK9/J/yYpOTYdr31g5pIDn6D8VjIuNdyi4C21+b/aPosec9B5K/vJf1Z73hfVeN5DkAqS4sEh7hJ4Ar2LBv7IPIH4KgwuAFNsAC5J8yhexnSuRHwuG2BHmjHuUo0hvQ30iSkvd2zZFJKgbWWT2gQnvIQCECwCs34psIr2pobIVWi6BFiE5qklqaGylsuiMWJwapHVLiyyo2XAObKh4zDh7S1w1Vi1i51KVaMqFZI2rPM62BqNOzsOME6A8U2phKkOGw7+Ur1rLWi7SBOoU00RwC0LGmrMTytOjxluDqW7D9PdKSlgKsH7N/8p+i9kNEcEnUhHo+4OszxephKnuO/lKaMLU/7bv5SvaDhWxcIBwgF4U6XuTrHjxwdT3HfylcvYv4fkuU6PuTqnl2S+1U/wAnoforyliieztEjWJ3qiyb23/lZ/uV5QoxDo1mPDVdWJ57xP5v4/RSZRPW1mhwHbcblw0cCJLdB8FGw5vU/Nu09k6KXkhd19drdS53+w+PcgFsVKo/F/zWDP3PSeS/74/H6Pa8K6abObW+gUfEap2Cd9jTM6sZ+kLiEuXBWC+pjS1I4WTwE2qVVDrItQ370GpMeiK910KuVKLIY4pJSuKSIVGi8QdR94ARG7imFKHJchiCkpHIYKe0JTLibKY7VSAExzUCBaIuCArDrhyUDDu3cN6yP9oWFcG9awuEAzsuIvFpAWrFLsYcuO2bp1dvJCdmDRa3mvEmYursj7R8lpd7TtxjjwKivxDiQS919oe0ddAnWL6Pue5nHTvHmnbcjVeDtxT7jafwHaP3SOfJGr5jWAtVqNNjZ7vv+O5GyqxN37Huu0uXg3/UOI/79X+crkSuhl7lAIqO/I31ctLTP2be93yWayg/aH8g/U5aSi4bAE3BdblAut6/Zw/Efk/hfozGAqbNbEdkulxGzOzPsH2gbcUppxUqDgW+rwiZTP8AE1wCWkuMOADtnsMvB7j5ptS9apG+P1PWHxHc9B5K/vw+P+T2HKL4aif8Nn6Qi7NkPJacYWjvim30RtyXLsFP6pfIFxQnmUeoVGebKoxEd4QXIz3oJcpQ2IyVzikLtO/1TS+FQvQ/ZSGybUqQm6qsi8QgITmuQHVmNsXD1PwQ3YgbmuPcI9UpotaLCkUlYqDTxpmNh3hs/VFdWkT6qlED0qkXO4XKpc1q/wATDfuRfmDpfcp+WA1KhJPZG7cSlfRa18C0x4RKZFtIqopz3MrnWQ0W0nOp2fTYTAMgs3+NpWKxOzDDuDjPmF6Zix9o0e+XMPc4QV5xjqBBaydarvCHAfJPxsp4iKjTREpvbtCbe35mYT3tBBP4WesLqmHl+um24+DtFJbhgB3Mpg85MpjM0eWUkN4pU4Yab2vySK1CfpNflP8Aef5PRxWnpYOKfWTu08SFl8qd9pH4HfqC2FKoP4eJExpv9orfb7epxM0U5u/QwGLMVK35x+kK4yTK6tcnYFg1kuOntOtPFQ8K1pr1tq4D2GIkxA2o5/1WupYvqqbBRGw173SI1AgCx0/qsefudbyyUozjKPKX6Npk9doo06e9jQ0ju5qSFmMO4mCTqR5ghW2LxBpv2RdpG1G8DeR5FKb2NcoVL5JuItdVdbE+SFiMf2Zdadyra1EOvMDmgRMlOzBgMEjzUc5kydVn8fjKTAYc50QCWgwCZgE6biq0ZgNRtIbltaTNrVxbXN7Jk29Qn4o9kxvFlm8kxrnVA1w3EzF4FzHHTRXO0XA7OkkAn6KjQ2E7YWlUJbeA4fuVBxeN3Al3Hc1Pe8upupgQ8AkGfa2TpfSzllqj3g7J8Rw4jvS47lpS7Fy7HhsF1RjBwsrHC41rhaoD3LPY3AmswBpiSCRzAIBB7ibK8wmXAtDXQ0CPZsbaXV5xjXIqEpuW6LJlQNPerENAcx8BzRO00iQ63ZnuVEyk7agkObxOo8Ve02Qwd9gs5oe7obhaQZAGgFlXYvMmCq5hFxF+I5KyqrK9LqRa9tQaHejHcuklIsMY2atEjSSfILzqsZrU5997v9dvRbzD1opB5+417vJkrzJ+MIdte7YeN5+KdiF+KaSVnF15JiWu+LirB1WzzzpN7oF/RUmIqCbaSPK6JiKp96dqT3kEwVoZiTVMRrbajzXLgQbrlYFI2GAy+o14cRbZcD4kEeit6LYJ7lCbVfrKcHP4hZv87J7Cp+XYZu3ZXDLK4qVHt2RtOBF+Ai4hXWw8YZhddzHmY0g3+qjh7+J8lJwjyTsPktdY8uB/fFU/yZSe5rwYYYmmuxosJ/dbR0kR3q/qt6ymNBIgWBMcJOiy7J/h3sPtUyJ7tx+C0uX1w+kwje1aLsOWNV8mdztzrCOEjnvUerSNaWyW04Ade5toOAWgx+Fa4kmFT4rDuFgBHcqldJWZjk1MjW3CeHqqTEYICwFlqKtN0Rp3QoIy87Um/ei5NgjAbkuDJBAsCDr6hX+GobNMA6qNhGSdkWA1j0CscSYCgzHGpEOtRaHNqESG+0OLdD8Fns0wTXVHPpu7JJid4mw71paR/qqvM302k7M8yNPELNwzVLHe5BwdbYGy5um+6sBixuB+PzQsKZ0LYU+lQPJWe5RRYXBTvAAN+asg6fkFEYwhSKcpTLqItbRVGa4UVnUmESBJP/6rqqbKK14BPjCEQlZnGGGxUbGywUi0R+KxPfosMej9E/edu38PBbbPcQTRIPZlwF+Av8lmjTHvDzVtco8CsqTdMrHdH6HvHz/omHJKERtnzVkabfeCQ02e81TqT9RWiPoQBlND3/iuU3q2cWrkdc/UmiPoV7Okw90+TU8dKB7p/wBP0WZbTThTumdKArqSNIek/wCE/wCn6JD0oPunzH0WdbT5pSy6nSgTXI9VyHNBWpCtEyDTrN32iHd8QfErRZRQLB7RLHXaPd8V5r/Z9j+rxHUu9ivbueJ2T6jxXpuGrzU2RYNlOXAy9USXX9VDrYcEKa/WVHxBsjQIlTWpu4iFV5hihTFySdw0urTF1bLLY2atZrB925+Sq+Ryiqs0NKi6m0HeYnvVhjmmAoTMwLQNpkxwS4rMg648tCFfYCe5JwtKyG/AjaJMQfVBZmTWt3yoT3ueZJPdcBZmaoyRU4gmjVdsewDuWgy/FhzQeKguwwOqbhmGnppw+iiKyNHSdPzUkKrweJB0U8PVJKiWEeoOLqtYNpxAaNSeClRA8VWZ+2aFQfhKWuQP1MX0sz3ragbScdhk3H3nHUqh/jKnvFSOoErhSBkwFoSRilNt2yKcY/3z5pjsU/3j5lSTS5LuqCNIqRf4h/vO8yuUw0AuU2DbKprUUttKRg0RKbbQjZVA6oh0riO0nVRZqQa+KKYA9Gsab2vb7THBw72kEL2TJ8bSqMZVYRNQSRN2ne3wXjdRuituiOJLMXSMnZNQAibdrs/NSLoYmewVT8FW4ypKnYk28FXYrRXJFlRjq4AJUXLaES77zrn6IWYvio0HS/nFlEdmFSmC4UnP4xA070I7sdKW1GgNNMfRAE7lByvM3Vmy0tYd4d7TfBScPVpveWvxVMQwusW6i+zqrsWskb3CtohEoDuVX/6rhm1XMdVc5oDS1zZIJM7QMcLeaE/OqW09tKjUqAkbLvZG6RfxSpJjoyXazQSwTLgqfHZvRnZa7ad+G8d5SVqtWttNFMU2uaBrLhGpnyTDlDaVMwLwZPglV6jd2h2SOeTtHn62WmY6QqXo6JpA8VctCmQpANFlVZ++KFQ8RHnZWjNFnuleI+z2N7j8Bc/GElLctN1FmMcLnuXNYICdV3+Ce4WHetBhIz2psR8URxTag+aBB7KggaJUyOS5GwlSB++5EpmHR4prW/vx/qlHtDmiAWoy3cfghsHaUsj2kKjTuDyUTILUNwE6g4thw1Bkd4unPbc9ybUHZjipy9iWe0CsHsDveaCPESodYzZVvRTHCphWCb0/s3f5fZPlCn1XJzTRIu0VeaYPaEoOUkOYQdQYPgrXEGQSqbLhsvcOJlVXI27RJqZWx0yAkp5LQaLMbPcrBhsmOCZqLXuQW4GnPsjlZTKFBvBISpFBKm2PjII1ijZi3sO7lLdUAsguG1qs4y7IXR0QwDgrkquwTIc7krBnFCb3Ex2Oq1Q1pJtGvILBZpjOtqE7hZvdxVv0rzEyKTTv7fjoFnmBSK7iss72QEifMfBEq/X0TKe78xRKmvgU0QR3BMebfvkivb+/NMqN/fkgQYXrkjjdciQrgf35FPItO8FMZu/e5O+6fNEgca94XAaJHHQphxAEcUVFvgDklyEqbzyQa1SyFUxElMLlqxYtO75M88l7I0PQ3NuprbLj2KkA8nfdPy8V6FUXjBK3/RLP+uZ1Tz9rTGvvN3Hv3FHJHuWwy7F9VduUWiwbXej1XSo9KpDkg0Jk4jcmkIoIKE56KQxCOCc0whdYNVwqKktx0aRJa4otJqHSNlIa5Z5DRjgNpOD4CFU1Q6z9ljnHcCfISqci2zz4V3GrWbUPabUcfAu7J8oUpm8Kv6RP2MWHiwq02OPjLf8AaFLNTTmtOSOlmGMrBt1Hin1NfBCZqPFOOvkqIsI8/vwKG51k5/y+SY51v3wRIMcblckcbrlKCVwqARfgmOxG5RC5JK1rHFGV5JMM+uTvKY110MlK02TEL5CtKfKE0p8qwDikw2JdSqNqNMFp8xvC4oVQIMKPV6NcVGNeNHCf3zTHNKzfQnNOz1TjbdyK1NWlFwq5MO2qI3Hl30yG0q5CR2IQHu4iENtS6QjSnRLbXRBVKFSZN1Lp0kuTodHcWi4o7aqYaSG2kSs8txtBmO2jCidIcRFPqxrU7IHLefl4qfTAaJVFSIr1y/7rT2e4b/E+ivihqkKzT0xMn0+bs16I/wAIDycfqqylj3Nj7wHn5qb/AGh1pxLR7rAPMkqmpGQt0op7M5qbXBd4THMcRuN7HmpZd8vVZhwUjDY9zbajn8ikyxeg2OX1L13y+RQXaeXokw+JbUgNmeG/T4qYMrrlm2KTtmNYSmmNTRC2Eq4LkSxnJSpAuC2GE4lPGgTCE9yJBWp4KGE8IpgFJTXBLKQqBD5XVLXr0jJ8aKjQDqvLqbocCtbkuJIgymYpU6KTVo11alIvoodXC7wrKi7abKFVYjl8OnvEvi8Q1tIDTspdKoorXbjr+9EWm8SsM01szdjkuUWFMSnRuQ6b+CZiq+w2wlx05cys2m3SNWpJWyuzuqXEUm6ff/4qXg8MKbJiPohYDC32nePMo2bVtmk48lvxY9COZmya5Hk/Set1mIe7nHkoeHKLj2y5x4lBpWRYsO4IbgilMKBBrHkGQSCNCLEeK1uU9OqrW9XXHWN02hZ4HPc5ZFwTUGiGzObYY32he/snf4LljZXKuhF+oxFyQJZTBYrQlXN0XFEgqe1MCcNFADUpKQlcAoEQq+ympoqJWuUO05Ix5Ib/ACevaFPe1Z/LqsQtDSdIWyLtCGqYGph5VU7HFriGulotJuJ334KxzKvA2RN/aI+636qnIBBaHFrdzTJk+CTkinyMhJrgPg8XXJcYDmje1pEDnKsGV27TRc7X3tw4AzpOnBQKZmHbPVtIjaAME6XUinVJaQ0bILSHXMPgc96zpRXCGucnyy7a1Vmff3ZSdG82biGOAMupuLTz4OjmEXOWywphU8uxtK5UBXeY0+0VT1mqrIKxyUobUQqoRrkMhPCaUCCQuXQuUIIFy4LiEQBCuQtohPY5QgrU5xTQlRAcAlSJVAiKwyd3aIUBSMvdDx5KENhg3K5dmDaVJ1R+jRPMncAqLCOVfnWL6w7I9hvxPFPU6RRqy1yrM+vF6kF8ucDYN4DnaFYP2i0VHQ5rbAEgC3ADVYag803SBIO7geIWsynFU6ltothoIkSS7fARi7VMq1TsmUAJJd2YIIYQ6CDeO5Px+05jmjsAkdngXCxAO5DdUIIqVCHzbZLrgbjA0CUVtt7DtbUGAJJIGl570lrcYuDK4Ks7AYhrrlps8cWnXxGq9Bxj2vp7TTIcJBGhB0KynSXLzUNhdJ0azBzB/DVbAz1ZO472fREhX5vThxVJiGWWmzyndUZZIKASqaiBMIgkJ7CqMI12qa9PemuQIMXJFyhBQuC5ciAVDKRcoQJSKIVy5EhyULlygDk+ge0O8eq5cgRGqaYY7u+ar6jRC5cmEI1QKwylo6+mNxfB7uCVcmIpItssEY/EsHsmiSW7pDhBUui2HU/xOIPw8tVy5LfAVyTajQqzO6DerJi4Eg7wRoQkXKFyBj3E02E3JaCe8gKmpDXxXLlO4CqxI7ZTGrlyWwoe8Ji5cgQZC5cuUI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AutoShape 19" descr="data:image/jpeg;base64,/9j/4AAQSkZJRgABAQAAAQABAAD/2wCEAAkGBxITEhUSExIVFRUVGBcYFRUXFRUVFRUVFRcWFxUVFRUYHSggGBolHRUVITEhJSkrLi4uFx8zODMtNygtLisBCgoKDg0OGhAQGysfHx0rLS0tLS0tLS0tLS0tLS0tLS0tLS0tNy0tLS0tLS0tLS0tLS0tLS0tLS0tLS0tLS0tLv/AABEIAQMAwgMBIgACEQEDEQH/xAAcAAABBQEBAQAAAAAAAAAAAAADAQIEBQYABwj/xABEEAABAwIDBAcFBgMHAwUAAAABAAIRAyEEBTESQVFhBhMicYGRsTJSocHRI0JicrLwFJLhBzNjgqLC0hZTcxU0s8Px/8QAGgEAAgMBAQAAAAAAAAAAAAAAAQMAAgQFBv/EACsRAAICAQMCBQQCAwAAAAAAAAABAhEDEiExE0EEBVFhcSIjMsFCYhQzwv/aAAwDAQACEQMRAD8AzGQMLqbANTI+JU/NcIW0ztDVpI0KidFPufnd+pyu8/H2VP8AIR4QFrT7HGyQX1S9GeYM3dy6LFGFE2tuWp6K4em6phw5jXBz4cCAZ11XLapnp8GHqqTT/FWZIjVLHyXtnSXo7hBgcQ9uHpNe2m4hwYAQReQQvMsf0cNNlJ/WA9YRbZiCec3V+m7pGZZEUXBPZh3EbQFlaOyJ/vN+Kdh6BaxzSbtdeNO0AVox+Dlf3E0UnnS/FlM5kGEoCvuj2SDF4g0i8s7DnyBJ7MWjxWi/6ApaNrvJnTq44ws2XHpk0hkMiatmA2UWFa4jKmtcWyTBI4aGPko+Mw7WCefql6GW6sbogtH77oTwE80r6ruKDi1yNGhEDrDuTQlAkDuVSDgb+Pqm1LCOaU7+4HySVjfvgqEE2u15Is2PihPF/ELi7XvQIcfl6ozdf3wQXHXwT2fNEA0lDT3aeaGoFDg5ckXKENJ0Z+7/AOR36ir3Pr0WWiGkfAeSoujf/wBp/UFpM5E0mD8/quyuUebycTMPhMVTFNgdTkxrI4cwrDomR11AjTrRH85HzVNTpOLAQ0kN1IBIGuqtei5ipR5Vm/8AyD6rDmPQ+U7zmv6s9e6QNnA4kf4NT4MK85ze+Gwx/Ez1C9NzNk4WuONKp+grwp+LqmnR2qpLNqzNzdktumRdSRja5Nu/L22na5xETvhZmvRiriG8OrPwIW2yvLqb6O267u1EuIFp4LEs/wDcVxxpsPkSurmls/YTijckvUn/ANnlsxZzp1B8Gn5L06vjmhodB7RgaTMxvPNeXdCnRmOH57Y/0O+i9BzB0NbDrteTAO6Vyc35bmrTTpGQxGHb19cFoMPcYI7zY81R9KqYFBsACdk23RFls6mCBq1Kt+2Zg2hAx2TsqM2XNlu65nwKRqRZYJGQZgGEMMGXAze3JVT6fbeBoD6LcPydoDQJGxpN1R4no9UDnOaQ4EyBofihOSaNNMooS0hoOSPWwz22c0jvCE1t/BJINaPZ8QnMpSAeCRug5FEYbnv9VAEd+/wSOb2kV7dT3JzhvUCBj1T2/NIwaeK7c7vUINqi6EUWsboRKhBFyWUiNEs0vR7f/wCT/itNmbPswdqbuEWgXMLM5C67/wA4/S1arMR9kPzO9SuwuUebyfzMdkomm7SzjqSCbPEMA9p1tCh9HjDqZ/xh+phUjo+ezVbNySACARO2+CbgqLkhgt5VP+CxZj0Pk++V+8We5V2zRqjix482lfPTp6qmbQHmL3Jhp0X0UwS1w4g/EL51qU/sm3M9YRE29nWFG+DIu56pkjZpgA7zuYSf5rrEU6LnYxzGiS6lEdzjqt30ddFE9mZde4GoG5PwmXspyWi51dvImQO5b/E51DUu7K+HxuTT9CoyXo8KTm1XGajZIIsGyCDHOCVcOCkObaUxrTqdVypScnbOikkRnN4JplSHNhDe1LYxEfa4pdlp5J1SkkhVLEbE4NrhDgHBZzH5DBllxfwWqTtiULBKFo85q4N7QZHNDA7Xgt9WwQuCBB1WWznLHU3BwEsNp4HgVZrYQ1TKkjVd93wTibeJSNHZ81UINg07kgHZd3owbcdybQFj4okAVNUNwR3oZChAcLkTZSqAsvMiMF/5mn/S1a7HSac2jbMazvJusfkmtTvb+kLZYy9I/n+X9V2e6POZP5/H6Md0eJmsJLQHuJIbtSA98tPIyNL2UPK9/J/yYpOTYdr31g5pIDn6D8VjIuNdyi4C21+b/aPosec9B5K/vJf1Z73hfVeN5DkAqS4sEh7hJ4Ar2LBv7IPIH4KgwuAFNsAC5J8yhexnSuRHwuG2BHmjHuUo0hvQ30iSkvd2zZFJKgbWWT2gQnvIQCECwCs34psIr2pobIVWi6BFiE5qklqaGylsuiMWJwapHVLiyyo2XAObKh4zDh7S1w1Vi1i51KVaMqFZI2rPM62BqNOzsOME6A8U2phKkOGw7+Ur1rLWi7SBOoU00RwC0LGmrMTytOjxluDqW7D9PdKSlgKsH7N/8p+i9kNEcEnUhHo+4OszxephKnuO/lKaMLU/7bv5SvaDhWxcIBwgF4U6XuTrHjxwdT3HfylcvYv4fkuU6PuTqnl2S+1U/wAnoforyliieztEjWJ3qiyb23/lZ/uV5QoxDo1mPDVdWJ57xP5v4/RSZRPW1mhwHbcblw0cCJLdB8FGw5vU/Nu09k6KXkhd19drdS53+w+PcgFsVKo/F/zWDP3PSeS/74/H6Pa8K6abObW+gUfEap2Cd9jTM6sZ+kLiEuXBWC+pjS1I4WTwE2qVVDrItQ370GpMeiK910KuVKLIY4pJSuKSIVGi8QdR94ARG7imFKHJchiCkpHIYKe0JTLibKY7VSAExzUCBaIuCArDrhyUDDu3cN6yP9oWFcG9awuEAzsuIvFpAWrFLsYcuO2bp1dvJCdmDRa3mvEmYursj7R8lpd7TtxjjwKivxDiQS919oe0ddAnWL6Pue5nHTvHmnbcjVeDtxT7jafwHaP3SOfJGr5jWAtVqNNjZ7vv+O5GyqxN37Huu0uXg3/UOI/79X+crkSuhl7lAIqO/I31ctLTP2be93yWayg/aH8g/U5aSi4bAE3BdblAut6/Zw/Efk/hfozGAqbNbEdkulxGzOzPsH2gbcUppxUqDgW+rwiZTP8AE1wCWkuMOADtnsMvB7j5ptS9apG+P1PWHxHc9B5K/vw+P+T2HKL4aif8Nn6Qi7NkPJacYWjvim30RtyXLsFP6pfIFxQnmUeoVGebKoxEd4QXIz3oJcpQ2IyVzikLtO/1TS+FQvQ/ZSGybUqQm6qsi8QgITmuQHVmNsXD1PwQ3YgbmuPcI9UpotaLCkUlYqDTxpmNh3hs/VFdWkT6qlED0qkXO4XKpc1q/wATDfuRfmDpfcp+WA1KhJPZG7cSlfRa18C0x4RKZFtIqopz3MrnWQ0W0nOp2fTYTAMgs3+NpWKxOzDDuDjPmF6Zix9o0e+XMPc4QV5xjqBBaydarvCHAfJPxsp4iKjTREpvbtCbe35mYT3tBBP4WesLqmHl+um24+DtFJbhgB3Mpg85MpjM0eWUkN4pU4Yab2vySK1CfpNflP8Aef5PRxWnpYOKfWTu08SFl8qd9pH4HfqC2FKoP4eJExpv9orfb7epxM0U5u/QwGLMVK35x+kK4yTK6tcnYFg1kuOntOtPFQ8K1pr1tq4D2GIkxA2o5/1WupYvqqbBRGw173SI1AgCx0/qsefudbyyUozjKPKX6Npk9doo06e9jQ0ju5qSFmMO4mCTqR5ghW2LxBpv2RdpG1G8DeR5FKb2NcoVL5JuItdVdbE+SFiMf2Zdadyra1EOvMDmgRMlOzBgMEjzUc5kydVn8fjKTAYc50QCWgwCZgE6biq0ZgNRtIbltaTNrVxbXN7Jk29Qn4o9kxvFlm8kxrnVA1w3EzF4FzHHTRXO0XA7OkkAn6KjQ2E7YWlUJbeA4fuVBxeN3Al3Hc1Pe8upupgQ8AkGfa2TpfSzllqj3g7J8Rw4jvS47lpS7Fy7HhsF1RjBwsrHC41rhaoD3LPY3AmswBpiSCRzAIBB7ibK8wmXAtDXQ0CPZsbaXV5xjXIqEpuW6LJlQNPerENAcx8BzRO00iQ63ZnuVEyk7agkObxOo8Ve02Qwd9gs5oe7obhaQZAGgFlXYvMmCq5hFxF+I5KyqrK9LqRa9tQaHejHcuklIsMY2atEjSSfILzqsZrU5997v9dvRbzD1opB5+417vJkrzJ+MIdte7YeN5+KdiF+KaSVnF15JiWu+LirB1WzzzpN7oF/RUmIqCbaSPK6JiKp96dqT3kEwVoZiTVMRrbajzXLgQbrlYFI2GAy+o14cRbZcD4kEeit6LYJ7lCbVfrKcHP4hZv87J7Cp+XYZu3ZXDLK4qVHt2RtOBF+Ai4hXWw8YZhddzHmY0g3+qjh7+J8lJwjyTsPktdY8uB/fFU/yZSe5rwYYYmmuxosJ/dbR0kR3q/qt6ymNBIgWBMcJOiy7J/h3sPtUyJ7tx+C0uX1w+kwje1aLsOWNV8mdztzrCOEjnvUerSNaWyW04Ade5toOAWgx+Fa4kmFT4rDuFgBHcqldJWZjk1MjW3CeHqqTEYICwFlqKtN0Rp3QoIy87Um/ei5NgjAbkuDJBAsCDr6hX+GobNMA6qNhGSdkWA1j0CscSYCgzHGpEOtRaHNqESG+0OLdD8Fns0wTXVHPpu7JJid4mw71paR/qqvM302k7M8yNPELNwzVLHe5BwdbYGy5um+6sBixuB+PzQsKZ0LYU+lQPJWe5RRYXBTvAAN+asg6fkFEYwhSKcpTLqItbRVGa4UVnUmESBJP/6rqqbKK14BPjCEQlZnGGGxUbGywUi0R+KxPfosMej9E/edu38PBbbPcQTRIPZlwF+Av8lmjTHvDzVtco8CsqTdMrHdH6HvHz/omHJKERtnzVkabfeCQ02e81TqT9RWiPoQBlND3/iuU3q2cWrkdc/UmiPoV7Okw90+TU8dKB7p/wBP0WZbTThTumdKArqSNIek/wCE/wCn6JD0oPunzH0WdbT5pSy6nSgTXI9VyHNBWpCtEyDTrN32iHd8QfErRZRQLB7RLHXaPd8V5r/Z9j+rxHUu9ivbueJ2T6jxXpuGrzU2RYNlOXAy9USXX9VDrYcEKa/WVHxBsjQIlTWpu4iFV5hihTFySdw0urTF1bLLY2atZrB925+Sq+Ryiqs0NKi6m0HeYnvVhjmmAoTMwLQNpkxwS4rMg648tCFfYCe5JwtKyG/AjaJMQfVBZmTWt3yoT3ueZJPdcBZmaoyRU4gmjVdsewDuWgy/FhzQeKguwwOqbhmGnppw+iiKyNHSdPzUkKrweJB0U8PVJKiWEeoOLqtYNpxAaNSeClRA8VWZ+2aFQfhKWuQP1MX0sz3ragbScdhk3H3nHUqh/jKnvFSOoErhSBkwFoSRilNt2yKcY/3z5pjsU/3j5lSTS5LuqCNIqRf4h/vO8yuUw0AuU2DbKprUUttKRg0RKbbQjZVA6oh0riO0nVRZqQa+KKYA9Gsab2vb7THBw72kEL2TJ8bSqMZVYRNQSRN2ne3wXjdRuituiOJLMXSMnZNQAibdrs/NSLoYmewVT8FW4ypKnYk28FXYrRXJFlRjq4AJUXLaES77zrn6IWYvio0HS/nFlEdmFSmC4UnP4xA070I7sdKW1GgNNMfRAE7lByvM3Vmy0tYd4d7TfBScPVpveWvxVMQwusW6i+zqrsWskb3CtohEoDuVX/6rhm1XMdVc5oDS1zZIJM7QMcLeaE/OqW09tKjUqAkbLvZG6RfxSpJjoyXazQSwTLgqfHZvRnZa7ad+G8d5SVqtWttNFMU2uaBrLhGpnyTDlDaVMwLwZPglV6jd2h2SOeTtHn62WmY6QqXo6JpA8VctCmQpANFlVZ++KFQ8RHnZWjNFnuleI+z2N7j8Bc/GElLctN1FmMcLnuXNYICdV3+Ce4WHetBhIz2psR8URxTag+aBB7KggaJUyOS5GwlSB++5EpmHR4prW/vx/qlHtDmiAWoy3cfghsHaUsj2kKjTuDyUTILUNwE6g4thw1Bkd4unPbc9ybUHZjipy9iWe0CsHsDveaCPESodYzZVvRTHCphWCb0/s3f5fZPlCn1XJzTRIu0VeaYPaEoOUkOYQdQYPgrXEGQSqbLhsvcOJlVXI27RJqZWx0yAkp5LQaLMbPcrBhsmOCZqLXuQW4GnPsjlZTKFBvBISpFBKm2PjII1ijZi3sO7lLdUAsguG1qs4y7IXR0QwDgrkquwTIc7krBnFCb3Ex2Oq1Q1pJtGvILBZpjOtqE7hZvdxVv0rzEyKTTv7fjoFnmBSK7iss72QEifMfBEq/X0TKe78xRKmvgU0QR3BMebfvkivb+/NMqN/fkgQYXrkjjdciQrgf35FPItO8FMZu/e5O+6fNEgca94XAaJHHQphxAEcUVFvgDklyEqbzyQa1SyFUxElMLlqxYtO75M88l7I0PQ3NuprbLj2KkA8nfdPy8V6FUXjBK3/RLP+uZ1Tz9rTGvvN3Hv3FHJHuWwy7F9VduUWiwbXej1XSo9KpDkg0Jk4jcmkIoIKE56KQxCOCc0whdYNVwqKktx0aRJa4otJqHSNlIa5Z5DRjgNpOD4CFU1Q6z9ljnHcCfISqci2zz4V3GrWbUPabUcfAu7J8oUpm8Kv6RP2MWHiwq02OPjLf8AaFLNTTmtOSOlmGMrBt1Hin1NfBCZqPFOOvkqIsI8/vwKG51k5/y+SY51v3wRIMcblckcbrlKCVwqARfgmOxG5RC5JK1rHFGV5JMM+uTvKY110MlK02TEL5CtKfKE0p8qwDikw2JdSqNqNMFp8xvC4oVQIMKPV6NcVGNeNHCf3zTHNKzfQnNOz1TjbdyK1NWlFwq5MO2qI3Hl30yG0q5CR2IQHu4iENtS6QjSnRLbXRBVKFSZN1Lp0kuTodHcWi4o7aqYaSG2kSs8txtBmO2jCidIcRFPqxrU7IHLefl4qfTAaJVFSIr1y/7rT2e4b/E+ivihqkKzT0xMn0+bs16I/wAIDycfqqylj3Nj7wHn5qb/AGh1pxLR7rAPMkqmpGQt0op7M5qbXBd4THMcRuN7HmpZd8vVZhwUjDY9zbajn8ikyxeg2OX1L13y+RQXaeXokw+JbUgNmeG/T4qYMrrlm2KTtmNYSmmNTRC2Eq4LkSxnJSpAuC2GE4lPGgTCE9yJBWp4KGE8IpgFJTXBLKQqBD5XVLXr0jJ8aKjQDqvLqbocCtbkuJIgymYpU6KTVo11alIvoodXC7wrKi7abKFVYjl8OnvEvi8Q1tIDTspdKoorXbjr+9EWm8SsM01szdjkuUWFMSnRuQ6b+CZiq+w2wlx05cys2m3SNWpJWyuzuqXEUm6ff/4qXg8MKbJiPohYDC32nePMo2bVtmk48lvxY9COZmya5Hk/Set1mIe7nHkoeHKLj2y5x4lBpWRYsO4IbgilMKBBrHkGQSCNCLEeK1uU9OqrW9XXHWN02hZ4HPc5ZFwTUGiGzObYY32he/snf4LljZXKuhF+oxFyQJZTBYrQlXN0XFEgqe1MCcNFADUpKQlcAoEQq+ympoqJWuUO05Ix5Ib/ACevaFPe1Z/LqsQtDSdIWyLtCGqYGph5VU7HFriGulotJuJ334KxzKvA2RN/aI+636qnIBBaHFrdzTJk+CTkinyMhJrgPg8XXJcYDmje1pEDnKsGV27TRc7X3tw4AzpOnBQKZmHbPVtIjaAME6XUinVJaQ0bILSHXMPgc96zpRXCGucnyy7a1Vmff3ZSdG82biGOAMupuLTz4OjmEXOWywphU8uxtK5UBXeY0+0VT1mqrIKxyUobUQqoRrkMhPCaUCCQuXQuUIIFy4LiEQBCuQtohPY5QgrU5xTQlRAcAlSJVAiKwyd3aIUBSMvdDx5KENhg3K5dmDaVJ1R+jRPMncAqLCOVfnWL6w7I9hvxPFPU6RRqy1yrM+vF6kF8ucDYN4DnaFYP2i0VHQ5rbAEgC3ADVYag803SBIO7geIWsynFU6ltothoIkSS7fARi7VMq1TsmUAJJd2YIIYQ6CDeO5Px+05jmjsAkdngXCxAO5DdUIIqVCHzbZLrgbjA0CUVtt7DtbUGAJJIGl570lrcYuDK4Ks7AYhrrlps8cWnXxGq9Bxj2vp7TTIcJBGhB0KynSXLzUNhdJ0azBzB/DVbAz1ZO472fREhX5vThxVJiGWWmzyndUZZIKASqaiBMIgkJ7CqMI12qa9PemuQIMXJFyhBQuC5ciAVDKRcoQJSKIVy5EhyULlygDk+ge0O8eq5cgRGqaYY7u+ar6jRC5cmEI1QKwylo6+mNxfB7uCVcmIpItssEY/EsHsmiSW7pDhBUui2HU/xOIPw8tVy5LfAVyTajQqzO6DerJi4Eg7wRoQkXKFyBj3E02E3JaCe8gKmpDXxXLlO4CqxI7ZTGrlyWwoe8Ji5cgQZC5cuUI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2069" name="Picture 21" descr="https://i.ytimg.com/vi/i_TKaO2-jXA/hqdefau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62" y="16033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94" y="-69859"/>
            <a:ext cx="6010275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GTnsw1CbOgk/VIdBcOahLqI/AAAAAAAANKU/7BAFRO2GnSM/s1600/Los_MOOC_en_la_crisi_Cover_for_Kindle%2B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46"/>
            <a:ext cx="4274705" cy="64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528" y="260648"/>
            <a:ext cx="46805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 smtClean="0">
                <a:solidFill>
                  <a:prstClr val="white"/>
                </a:solidFill>
              </a:rPr>
              <a:t>Una </a:t>
            </a:r>
            <a:r>
              <a:rPr lang="es-ES" sz="1600" dirty="0">
                <a:solidFill>
                  <a:prstClr val="white"/>
                </a:solidFill>
              </a:rPr>
              <a:t>colección de 16 ensayos y resultados de </a:t>
            </a:r>
            <a:r>
              <a:rPr lang="es-ES" sz="1600" dirty="0" smtClean="0">
                <a:solidFill>
                  <a:prstClr val="white"/>
                </a:solidFill>
              </a:rPr>
              <a:t>investigaciones entre </a:t>
            </a:r>
            <a:r>
              <a:rPr lang="es-ES" sz="1600" dirty="0">
                <a:solidFill>
                  <a:prstClr val="white"/>
                </a:solidFill>
              </a:rPr>
              <a:t>2011 y </a:t>
            </a:r>
            <a:r>
              <a:rPr lang="es-ES" sz="1600" dirty="0" smtClean="0">
                <a:solidFill>
                  <a:prstClr val="white"/>
                </a:solidFill>
              </a:rPr>
              <a:t>2014.</a:t>
            </a:r>
          </a:p>
          <a:p>
            <a:pPr>
              <a:spcAft>
                <a:spcPts val="1200"/>
              </a:spcAft>
            </a:pPr>
            <a:r>
              <a:rPr lang="es-ES" sz="1600" dirty="0" smtClean="0">
                <a:solidFill>
                  <a:prstClr val="white"/>
                </a:solidFill>
              </a:rPr>
              <a:t>El </a:t>
            </a:r>
            <a:r>
              <a:rPr lang="es-ES" sz="1600" dirty="0">
                <a:solidFill>
                  <a:prstClr val="white"/>
                </a:solidFill>
              </a:rPr>
              <a:t>tema de los MOOC está relacionado con la situación en la Universidad que se define como una crisis. </a:t>
            </a:r>
            <a:endParaRPr lang="es-ES" sz="1600" dirty="0" smtClean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prstClr val="black"/>
                </a:solidFill>
              </a:rPr>
              <a:t>Es </a:t>
            </a:r>
            <a:r>
              <a:rPr lang="es-ES" sz="2000" dirty="0">
                <a:solidFill>
                  <a:prstClr val="black"/>
                </a:solidFill>
              </a:rPr>
              <a:t>imprescindible que cambie el paradigma de la educación superior para resolver esta crisis. </a:t>
            </a:r>
            <a:endParaRPr lang="es-ES" sz="2000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prstClr val="black"/>
                </a:solidFill>
              </a:rPr>
              <a:t>El </a:t>
            </a:r>
            <a:r>
              <a:rPr lang="es-ES" sz="2000" dirty="0">
                <a:solidFill>
                  <a:prstClr val="black"/>
                </a:solidFill>
              </a:rPr>
              <a:t>paradigma </a:t>
            </a:r>
            <a:r>
              <a:rPr lang="es-ES" sz="2000" dirty="0" smtClean="0">
                <a:solidFill>
                  <a:prstClr val="black"/>
                </a:solidFill>
              </a:rPr>
              <a:t>existente</a:t>
            </a:r>
            <a:r>
              <a:rPr lang="es-ES" sz="2000" dirty="0">
                <a:solidFill>
                  <a:prstClr val="black"/>
                </a:solidFill>
              </a:rPr>
              <a:t>, el de la era industrial, supone una educación basada en estándares (unidad de lugar, de situación, de edad), el nuevo paradigma propone una educación basada en logros individuales. </a:t>
            </a:r>
            <a:endParaRPr lang="es-ES" sz="2000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2000" dirty="0" smtClean="0">
                <a:solidFill>
                  <a:prstClr val="black"/>
                </a:solidFill>
              </a:rPr>
              <a:t>La </a:t>
            </a:r>
            <a:r>
              <a:rPr lang="es-ES" sz="2000" dirty="0">
                <a:solidFill>
                  <a:prstClr val="black"/>
                </a:solidFill>
              </a:rPr>
              <a:t>tecnología permite un tratamiento personalizado y provee una potente analítica de aprendizaje </a:t>
            </a:r>
            <a:endParaRPr lang="es-ES" sz="2000" dirty="0" smtClean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</a:pPr>
            <a:endParaRPr lang="es-ES" sz="1600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96" y="5877272"/>
            <a:ext cx="1371792" cy="5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Curso </a:t>
            </a:r>
            <a:r>
              <a:rPr lang="es-ES" dirty="0" err="1" smtClean="0"/>
              <a:t>personalizadode</a:t>
            </a:r>
            <a:r>
              <a:rPr lang="es-ES" dirty="0" smtClean="0"/>
              <a:t> acceso escalable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929" y="1646514"/>
            <a:ext cx="5572635" cy="440966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 trata de un </a:t>
            </a:r>
            <a:r>
              <a:rPr lang="es-ES" dirty="0" smtClean="0"/>
              <a:t>curso</a:t>
            </a:r>
            <a:r>
              <a:rPr lang="es-ES" dirty="0"/>
              <a:t> abierto, online y eventualmente masivo. </a:t>
            </a:r>
            <a:endParaRPr lang="es-ES" dirty="0" smtClean="0"/>
          </a:p>
          <a:p>
            <a:r>
              <a:rPr lang="es-ES" dirty="0" smtClean="0"/>
              <a:t>Con </a:t>
            </a:r>
            <a:r>
              <a:rPr lang="es-ES" dirty="0"/>
              <a:t>rasgos propios de unos nuevos </a:t>
            </a:r>
            <a:r>
              <a:rPr lang="es-ES" dirty="0" smtClean="0"/>
              <a:t>con las </a:t>
            </a:r>
            <a:r>
              <a:rPr lang="es-ES" dirty="0"/>
              <a:t>aportaciones </a:t>
            </a:r>
            <a:r>
              <a:rPr lang="es-ES" dirty="0" smtClean="0"/>
              <a:t>de personalización, </a:t>
            </a:r>
          </a:p>
          <a:p>
            <a:r>
              <a:rPr lang="es-ES" dirty="0" smtClean="0"/>
              <a:t>Abiertos (con materiales abiertos para los participantes</a:t>
            </a:r>
            <a:r>
              <a:rPr lang="es-ES" baseline="30000" dirty="0" smtClean="0"/>
              <a:t>1</a:t>
            </a:r>
            <a:r>
              <a:rPr lang="es-ES" dirty="0" smtClean="0"/>
              <a:t>, </a:t>
            </a:r>
            <a:r>
              <a:rPr lang="es-ES" dirty="0"/>
              <a:t>pero sobre todo:</a:t>
            </a:r>
          </a:p>
          <a:p>
            <a:r>
              <a:rPr lang="es-ES" dirty="0" smtClean="0"/>
              <a:t>Escalables </a:t>
            </a:r>
            <a:r>
              <a:rPr lang="es-ES" dirty="0"/>
              <a:t>en la metodología docente y en la ayuda </a:t>
            </a:r>
            <a:r>
              <a:rPr lang="es-ES" dirty="0" smtClean="0"/>
              <a:t>pedagógica en varias capas.</a:t>
            </a:r>
            <a:endParaRPr lang="es-ES" dirty="0"/>
          </a:p>
        </p:txBody>
      </p:sp>
      <p:sp>
        <p:nvSpPr>
          <p:cNvPr id="4" name="3 Flecha curvada hacia la izquierda">
            <a:hlinkClick r:id="rId2" action="ppaction://hlinksldjump"/>
          </p:cNvPr>
          <p:cNvSpPr/>
          <p:nvPr/>
        </p:nvSpPr>
        <p:spPr>
          <a:xfrm>
            <a:off x="8820472" y="6466682"/>
            <a:ext cx="215900" cy="2174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050" name="Picture 2" descr="http://2.bp.blogspot.com/-RK1Vym9HaTI/VD-ejYZ5WxI/AAAAAAAANGM/rLsu-H1vLy4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77821"/>
            <a:ext cx="4320480" cy="28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627322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aseline="30000" dirty="0" smtClean="0"/>
              <a:t>1</a:t>
            </a:r>
            <a:r>
              <a:rPr lang="es-ES" sz="1600" dirty="0" smtClean="0"/>
              <a:t> En </a:t>
            </a:r>
            <a:r>
              <a:rPr lang="es-ES" sz="1600" dirty="0"/>
              <a:t>el sentido que atribuye </a:t>
            </a:r>
            <a:r>
              <a:rPr lang="es-ES" sz="1600" dirty="0" err="1"/>
              <a:t>Wiley</a:t>
            </a:r>
            <a:r>
              <a:rPr lang="es-ES" sz="1600" dirty="0"/>
              <a:t> (en </a:t>
            </a:r>
            <a:r>
              <a:rPr lang="es-ES" sz="1600" i="1" dirty="0" err="1">
                <a:hlinkClick r:id="rId4"/>
              </a:rPr>
              <a:t>Iterating</a:t>
            </a:r>
            <a:r>
              <a:rPr lang="es-ES" sz="1600" i="1" dirty="0">
                <a:hlinkClick r:id="rId4"/>
              </a:rPr>
              <a:t> </a:t>
            </a:r>
            <a:r>
              <a:rPr lang="es-ES" sz="1600" i="1" dirty="0" err="1">
                <a:hlinkClick r:id="rId4"/>
              </a:rPr>
              <a:t>toward</a:t>
            </a:r>
            <a:r>
              <a:rPr lang="es-ES" sz="1600" i="1" dirty="0">
                <a:hlinkClick r:id="rId4"/>
              </a:rPr>
              <a:t> </a:t>
            </a:r>
            <a:r>
              <a:rPr lang="es-ES" sz="1600" i="1" dirty="0" err="1">
                <a:hlinkClick r:id="rId4"/>
              </a:rPr>
              <a:t>openness</a:t>
            </a:r>
            <a:r>
              <a:rPr lang="es-ES" sz="1600" i="1" dirty="0">
                <a:hlinkClick r:id="rId4"/>
              </a:rPr>
              <a:t>-  </a:t>
            </a:r>
            <a:r>
              <a:rPr lang="es-ES" sz="1600" i="1" dirty="0" err="1">
                <a:hlinkClick r:id="rId4"/>
              </a:rPr>
              <a:t>The</a:t>
            </a:r>
            <a:r>
              <a:rPr lang="es-ES" sz="1600" i="1" dirty="0">
                <a:hlinkClick r:id="rId4"/>
              </a:rPr>
              <a:t> MOOC </a:t>
            </a:r>
            <a:r>
              <a:rPr lang="es-ES" sz="1600" i="1" dirty="0" err="1">
                <a:hlinkClick r:id="rId4"/>
              </a:rPr>
              <a:t>Misstep</a:t>
            </a:r>
            <a:r>
              <a:rPr lang="es-ES" sz="1600" i="1" dirty="0">
                <a:hlinkClick r:id="rId4"/>
              </a:rPr>
              <a:t> and </a:t>
            </a:r>
            <a:r>
              <a:rPr lang="es-ES" sz="1600" i="1" dirty="0" err="1">
                <a:hlinkClick r:id="rId4"/>
              </a:rPr>
              <a:t>the</a:t>
            </a:r>
            <a:r>
              <a:rPr lang="es-ES" sz="1600" i="1" dirty="0">
                <a:hlinkClick r:id="rId4"/>
              </a:rPr>
              <a:t> Open </a:t>
            </a:r>
            <a:r>
              <a:rPr lang="es-ES" sz="1600" i="1" dirty="0" err="1">
                <a:hlinkClick r:id="rId4"/>
              </a:rPr>
              <a:t>Education</a:t>
            </a:r>
            <a:r>
              <a:rPr lang="es-ES" sz="1600" i="1" dirty="0">
                <a:hlinkClick r:id="rId4"/>
              </a:rPr>
              <a:t> </a:t>
            </a:r>
            <a:r>
              <a:rPr lang="es-ES" sz="1600" i="1" dirty="0" err="1">
                <a:hlinkClick r:id="rId4"/>
              </a:rPr>
              <a:t>Infrastructure</a:t>
            </a:r>
            <a:r>
              <a:rPr lang="es-ES" sz="1600" dirty="0"/>
              <a:t> </a:t>
            </a:r>
            <a:r>
              <a:rPr lang="es-ES" sz="1600" dirty="0" smtClean="0"/>
              <a:t> </a:t>
            </a:r>
            <a:r>
              <a:rPr lang="es-ES" sz="1600" dirty="0"/>
              <a:t>y la nueva norma </a:t>
            </a:r>
            <a:r>
              <a:rPr lang="es-ES" sz="1600" dirty="0">
                <a:hlinkClick r:id="rId5"/>
              </a:rPr>
              <a:t>open </a:t>
            </a:r>
            <a:r>
              <a:rPr lang="es-ES" sz="1600" dirty="0" err="1">
                <a:hlinkClick r:id="rId5"/>
              </a:rPr>
              <a:t>definition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4427984" y="5626893"/>
            <a:ext cx="486003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 smtClean="0"/>
              <a:t>www.um.es/ead/mzapata/cursosabiertos</a:t>
            </a:r>
            <a:r>
              <a:rPr lang="es-ES" sz="2000" dirty="0"/>
              <a:t>/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55071" y="4396462"/>
            <a:ext cx="33568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cursosabiertos.blogspot.com.es</a:t>
            </a:r>
            <a:r>
              <a:rPr lang="es-E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Diseño instruccional de cursos abiertos en línea </a:t>
            </a:r>
            <a:r>
              <a:rPr lang="es-ES" b="1" i="1" dirty="0" err="1">
                <a:hlinkClick r:id="rId2"/>
              </a:rPr>
              <a:t>umX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0888"/>
            <a:ext cx="9324528" cy="378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3275946"/>
            <a:ext cx="73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https://edx.um.es/courses/course-v1:umX+DICA101+2016/about</a:t>
            </a:r>
          </a:p>
        </p:txBody>
      </p:sp>
      <p:pic>
        <p:nvPicPr>
          <p:cNvPr id="2052" name="Picture 4" descr="https://edx.um.es/asset-v1:edX+DemoX+Demo_Course+type@asset+block@images_cours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0600"/>
            <a:ext cx="3571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4819010"/>
            <a:ext cx="60328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http://openedx.blogspot.com.es/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624"/>
            <a:ext cx="4604981" cy="3593435"/>
          </a:xfrm>
        </p:spPr>
      </p:pic>
      <p:sp>
        <p:nvSpPr>
          <p:cNvPr id="8" name="7 Rectángulo"/>
          <p:cNvSpPr/>
          <p:nvPr/>
        </p:nvSpPr>
        <p:spPr>
          <a:xfrm>
            <a:off x="251520" y="1412776"/>
            <a:ext cx="4618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Gracias, le esperamos en el curso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Logo Universidad de Mur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37"/>
            <a:ext cx="32956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 un curso…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Abierto, online</a:t>
            </a:r>
          </a:p>
          <a:p>
            <a:r>
              <a:rPr lang="es-ES" dirty="0" smtClean="0"/>
              <a:t>Investigativo</a:t>
            </a:r>
          </a:p>
          <a:p>
            <a:pPr lvl="1"/>
            <a:r>
              <a:rPr lang="es-ES" dirty="0" smtClean="0"/>
              <a:t>Metodología</a:t>
            </a:r>
          </a:p>
          <a:p>
            <a:pPr lvl="1"/>
            <a:r>
              <a:rPr lang="es-ES" dirty="0" smtClean="0"/>
              <a:t>Evaluación</a:t>
            </a:r>
          </a:p>
          <a:p>
            <a:pPr lvl="1"/>
            <a:r>
              <a:rPr lang="es-ES" dirty="0" smtClean="0"/>
              <a:t>Recursos</a:t>
            </a:r>
          </a:p>
          <a:p>
            <a:r>
              <a:rPr lang="es-ES" dirty="0"/>
              <a:t>S</a:t>
            </a:r>
            <a:r>
              <a:rPr lang="es-ES" dirty="0" smtClean="0"/>
              <a:t>obre “diseño instruccional de cursos abiertos y de MOOC”</a:t>
            </a:r>
          </a:p>
          <a:p>
            <a:r>
              <a:rPr lang="es-ES" dirty="0" smtClean="0"/>
              <a:t>Práctico</a:t>
            </a:r>
          </a:p>
          <a:p>
            <a:r>
              <a:rPr lang="es-ES" dirty="0" smtClean="0"/>
              <a:t>Destinado a docentes, organizadores y gestores de Educación Universitaria preferentemente.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87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Organización de contenidos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1772816"/>
            <a:ext cx="9207480" cy="4896544"/>
          </a:xfrm>
        </p:spPr>
      </p:pic>
    </p:spTree>
    <p:extLst>
      <p:ext uri="{BB962C8B-B14F-4D97-AF65-F5344CB8AC3E}">
        <p14:creationId xmlns:p14="http://schemas.microsoft.com/office/powerpoint/2010/main" val="41827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0" y="116632"/>
            <a:ext cx="7920880" cy="633670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69470" y="1102098"/>
            <a:ext cx="849694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Unidad </a:t>
            </a:r>
            <a:r>
              <a:rPr lang="es-ES" b="1" dirty="0"/>
              <a:t>1. Los cursos online abiertos y el diseño instruccional </a:t>
            </a:r>
          </a:p>
          <a:p>
            <a:r>
              <a:rPr lang="es-ES" dirty="0"/>
              <a:t> </a:t>
            </a:r>
          </a:p>
          <a:p>
            <a:r>
              <a:rPr lang="es-ES" b="1" dirty="0"/>
              <a:t>Unidad </a:t>
            </a:r>
            <a:r>
              <a:rPr lang="es-ES" b="1" dirty="0" smtClean="0"/>
              <a:t>2. Componentes </a:t>
            </a:r>
            <a:r>
              <a:rPr lang="es-ES" b="1" dirty="0"/>
              <a:t>del diseño</a:t>
            </a:r>
            <a:r>
              <a:rPr lang="es-ES" b="1" dirty="0" smtClean="0"/>
              <a:t>. Secuenciación</a:t>
            </a:r>
            <a:endParaRPr lang="es-ES" b="1" dirty="0"/>
          </a:p>
          <a:p>
            <a:r>
              <a:rPr lang="es-ES" dirty="0"/>
              <a:t> </a:t>
            </a:r>
          </a:p>
          <a:p>
            <a:r>
              <a:rPr lang="es-ES" b="1" dirty="0" smtClean="0"/>
              <a:t>Unidad 3</a:t>
            </a:r>
            <a:r>
              <a:rPr lang="es-ES" b="1" dirty="0"/>
              <a:t>. Diseño, construcción y desarrollo de un Curso abierto en línea con ambientes flexibles</a:t>
            </a:r>
            <a:r>
              <a:rPr lang="es-ES" b="1" dirty="0" smtClean="0"/>
              <a:t>. Introducción </a:t>
            </a:r>
            <a:endParaRPr lang="es-ES" b="1" dirty="0"/>
          </a:p>
          <a:p>
            <a:r>
              <a:rPr lang="es-ES" i="1" dirty="0" smtClean="0"/>
              <a:t>1</a:t>
            </a:r>
            <a:r>
              <a:rPr lang="es-ES" i="1" dirty="0"/>
              <a:t>. Objetivos y epítome. </a:t>
            </a:r>
            <a:endParaRPr lang="es-ES" b="1" i="1" dirty="0"/>
          </a:p>
          <a:p>
            <a:r>
              <a:rPr lang="es-ES" i="1" dirty="0"/>
              <a:t>2. Construcción de unidades.  </a:t>
            </a:r>
            <a:endParaRPr lang="es-ES" b="1" i="1" dirty="0"/>
          </a:p>
          <a:p>
            <a:r>
              <a:rPr lang="es-ES" i="1" dirty="0"/>
              <a:t>3. Construir la guía docente de la unidad.</a:t>
            </a:r>
            <a:endParaRPr lang="es-ES" b="1" i="1" dirty="0"/>
          </a:p>
          <a:p>
            <a:r>
              <a:rPr lang="es-ES" dirty="0"/>
              <a:t>  </a:t>
            </a:r>
          </a:p>
          <a:p>
            <a:r>
              <a:rPr lang="es-ES" b="1" dirty="0"/>
              <a:t>Unidad 4.- Guía didáctica de una unidad.</a:t>
            </a:r>
          </a:p>
          <a:p>
            <a:r>
              <a:rPr lang="es-ES" i="1" dirty="0"/>
              <a:t>Proceso de diseño y creación de un curso </a:t>
            </a:r>
            <a:r>
              <a:rPr lang="es-ES" i="1" dirty="0">
                <a:sym typeface="Wingdings"/>
              </a:rPr>
              <a:t></a:t>
            </a:r>
            <a:r>
              <a:rPr lang="es-ES" i="1" dirty="0"/>
              <a:t> 4. Guía didáctica de la unidad. 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Unidad 5.- Crear y organizar materiales para cada unidad.</a:t>
            </a:r>
          </a:p>
          <a:p>
            <a:r>
              <a:rPr lang="es-ES" i="1" dirty="0"/>
              <a:t>Proceso de diseño y creación de un curso </a:t>
            </a:r>
            <a:r>
              <a:rPr lang="es-ES" i="1" dirty="0">
                <a:sym typeface="Wingdings"/>
              </a:rPr>
              <a:t></a:t>
            </a:r>
            <a:r>
              <a:rPr lang="es-ES" i="1" dirty="0"/>
              <a:t> 5. Crear y organizar materiales para cada unidad.</a:t>
            </a:r>
          </a:p>
          <a:p>
            <a:r>
              <a:rPr lang="es-ES" dirty="0"/>
              <a:t>  </a:t>
            </a:r>
          </a:p>
          <a:p>
            <a:r>
              <a:rPr lang="es-ES" b="1" dirty="0"/>
              <a:t>Unidad 6.- Los Profesores Asistentes </a:t>
            </a:r>
          </a:p>
          <a:p>
            <a:r>
              <a:rPr lang="es-ES" i="1" dirty="0"/>
              <a:t>Proceso de diseño y creación de un curso </a:t>
            </a:r>
            <a:r>
              <a:rPr lang="es-ES" i="1" dirty="0">
                <a:sym typeface="Wingdings"/>
              </a:rPr>
              <a:t></a:t>
            </a:r>
            <a:r>
              <a:rPr lang="es-ES" i="1" dirty="0"/>
              <a:t> 6. Los Profesores Asistentes.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188640"/>
            <a:ext cx="835292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Distribución en unidades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9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11" y="1196752"/>
            <a:ext cx="9530295" cy="5127849"/>
          </a:xfrm>
        </p:spPr>
      </p:pic>
    </p:spTree>
    <p:extLst>
      <p:ext uri="{BB962C8B-B14F-4D97-AF65-F5344CB8AC3E}">
        <p14:creationId xmlns:p14="http://schemas.microsoft.com/office/powerpoint/2010/main" val="85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6" name="Lienzo 86"/>
          <p:cNvGrpSpPr>
            <a:grpSpLocks/>
          </p:cNvGrpSpPr>
          <p:nvPr/>
        </p:nvGrpSpPr>
        <p:grpSpPr bwMode="auto">
          <a:xfrm>
            <a:off x="-47625" y="1717075"/>
            <a:ext cx="9544050" cy="3702050"/>
            <a:chOff x="0" y="0"/>
            <a:chExt cx="95440" cy="37014"/>
          </a:xfrm>
        </p:grpSpPr>
        <p:sp>
          <p:nvSpPr>
            <p:cNvPr id="7" name="AutoShape 2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5440" cy="3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AutoShape 89"/>
            <p:cNvSpPr>
              <a:spLocks noChangeArrowheads="1"/>
            </p:cNvSpPr>
            <p:nvPr/>
          </p:nvSpPr>
          <p:spPr bwMode="auto">
            <a:xfrm>
              <a:off x="17643" y="26892"/>
              <a:ext cx="40003" cy="5727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Curso abierto online, centrado en el alumno. Con diseño instruccional, secuenciación de contenidos. Interactivo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13"/>
            <p:cNvSpPr>
              <a:spLocks noChangeArrowheads="1"/>
            </p:cNvSpPr>
            <p:nvPr/>
          </p:nvSpPr>
          <p:spPr bwMode="auto">
            <a:xfrm>
              <a:off x="15875" y="3178"/>
              <a:ext cx="29737" cy="5460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Mastery learning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07"/>
            <p:cNvSpPr>
              <a:spLocks noChangeArrowheads="1"/>
            </p:cNvSpPr>
            <p:nvPr/>
          </p:nvSpPr>
          <p:spPr bwMode="auto">
            <a:xfrm>
              <a:off x="62256" y="14631"/>
              <a:ext cx="13078" cy="12261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Auto y hete-roevaluación con </a:t>
              </a:r>
              <a:r>
                <a:rPr kumimoji="0" lang="es-ES" altLang="es-ES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sessions</a:t>
              </a:r>
              <a:r>
                <a:rPr kumimoji="0" lang="es-ES" altLang="es-E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abiertas y</a:t>
              </a:r>
              <a:r>
                <a:rPr kumimoji="0" lang="es-ES" altLang="es-E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s-ES" altLang="es-E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formularios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08"/>
            <p:cNvSpPr>
              <a:spLocks noChangeArrowheads="1"/>
            </p:cNvSpPr>
            <p:nvPr/>
          </p:nvSpPr>
          <p:spPr bwMode="auto">
            <a:xfrm>
              <a:off x="56482" y="20039"/>
              <a:ext cx="6282" cy="7639"/>
            </a:xfrm>
            <a:custGeom>
              <a:avLst/>
              <a:gdLst>
                <a:gd name="T0" fmla="*/ 361572 w 21600"/>
                <a:gd name="T1" fmla="*/ 0 h 21600"/>
                <a:gd name="T2" fmla="*/ 361572 w 21600"/>
                <a:gd name="T3" fmla="*/ 429929 h 21600"/>
                <a:gd name="T4" fmla="*/ 58250 w 21600"/>
                <a:gd name="T5" fmla="*/ 763816 h 21600"/>
                <a:gd name="T6" fmla="*/ 628163 w 21600"/>
                <a:gd name="T7" fmla="*/ 21496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20 h 21600"/>
                <a:gd name="T14" fmla="*/ 18646 w 21600"/>
                <a:gd name="T15" fmla="*/ 80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33" y="0"/>
                  </a:lnTo>
                  <a:lnTo>
                    <a:pt x="12433" y="4120"/>
                  </a:lnTo>
                  <a:lnTo>
                    <a:pt x="12427" y="4120"/>
                  </a:lnTo>
                  <a:cubicBezTo>
                    <a:pt x="5564" y="4120"/>
                    <a:pt x="0" y="7719"/>
                    <a:pt x="0" y="12158"/>
                  </a:cubicBezTo>
                  <a:lnTo>
                    <a:pt x="0" y="21600"/>
                  </a:lnTo>
                  <a:lnTo>
                    <a:pt x="4005" y="21600"/>
                  </a:lnTo>
                  <a:lnTo>
                    <a:pt x="4005" y="12158"/>
                  </a:lnTo>
                  <a:cubicBezTo>
                    <a:pt x="4005" y="9883"/>
                    <a:pt x="7776" y="8038"/>
                    <a:pt x="12427" y="8038"/>
                  </a:cubicBezTo>
                  <a:lnTo>
                    <a:pt x="12433" y="8038"/>
                  </a:lnTo>
                  <a:lnTo>
                    <a:pt x="12433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CCC0D9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AutoShape 109"/>
            <p:cNvSpPr>
              <a:spLocks noChangeArrowheads="1"/>
            </p:cNvSpPr>
            <p:nvPr/>
          </p:nvSpPr>
          <p:spPr bwMode="auto">
            <a:xfrm flipH="1" flipV="1">
              <a:off x="56482" y="26878"/>
              <a:ext cx="12824" cy="2518"/>
            </a:xfrm>
            <a:custGeom>
              <a:avLst/>
              <a:gdLst>
                <a:gd name="T0" fmla="*/ 866832 w 21600"/>
                <a:gd name="T1" fmla="*/ 0 h 21600"/>
                <a:gd name="T2" fmla="*/ 866832 w 21600"/>
                <a:gd name="T3" fmla="*/ 141781 h 21600"/>
                <a:gd name="T4" fmla="*/ 138099 w 21600"/>
                <a:gd name="T5" fmla="*/ 251889 h 21600"/>
                <a:gd name="T6" fmla="*/ 1282437 w 21600"/>
                <a:gd name="T7" fmla="*/ 7089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3804 h 21600"/>
                <a:gd name="T14" fmla="*/ 18980 w 21600"/>
                <a:gd name="T15" fmla="*/ 83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600" y="0"/>
                  </a:lnTo>
                  <a:lnTo>
                    <a:pt x="14600" y="3804"/>
                  </a:lnTo>
                  <a:lnTo>
                    <a:pt x="12427" y="3804"/>
                  </a:lnTo>
                  <a:cubicBezTo>
                    <a:pt x="5564" y="3804"/>
                    <a:pt x="0" y="7544"/>
                    <a:pt x="0" y="12158"/>
                  </a:cubicBezTo>
                  <a:lnTo>
                    <a:pt x="0" y="21600"/>
                  </a:lnTo>
                  <a:lnTo>
                    <a:pt x="4651" y="21600"/>
                  </a:lnTo>
                  <a:lnTo>
                    <a:pt x="4651" y="12158"/>
                  </a:lnTo>
                  <a:cubicBezTo>
                    <a:pt x="4651" y="10057"/>
                    <a:pt x="8132" y="8354"/>
                    <a:pt x="12427" y="8354"/>
                  </a:cubicBezTo>
                  <a:lnTo>
                    <a:pt x="14600" y="8354"/>
                  </a:lnTo>
                  <a:lnTo>
                    <a:pt x="14600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sy="50000" kx="-2453608" rotWithShape="0">
                <a:srgbClr val="CCC0D9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AutoShape 116"/>
            <p:cNvSpPr>
              <a:spLocks noChangeArrowheads="1"/>
            </p:cNvSpPr>
            <p:nvPr/>
          </p:nvSpPr>
          <p:spPr bwMode="auto">
            <a:xfrm rot="2567238">
              <a:off x="59324" y="8616"/>
              <a:ext cx="2283" cy="20269"/>
            </a:xfrm>
            <a:prstGeom prst="upDownArrow">
              <a:avLst>
                <a:gd name="adj1" fmla="val 50000"/>
                <a:gd name="adj2" fmla="val 178798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AutoShape 123"/>
            <p:cNvSpPr>
              <a:spLocks noChangeArrowheads="1"/>
            </p:cNvSpPr>
            <p:nvPr/>
          </p:nvSpPr>
          <p:spPr bwMode="auto">
            <a:xfrm>
              <a:off x="21605" y="7467"/>
              <a:ext cx="2283" cy="19433"/>
            </a:xfrm>
            <a:prstGeom prst="upDownArrow">
              <a:avLst>
                <a:gd name="adj1" fmla="val 50000"/>
                <a:gd name="adj2" fmla="val 171423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AutoShape 111"/>
            <p:cNvSpPr>
              <a:spLocks noChangeArrowheads="1"/>
            </p:cNvSpPr>
            <p:nvPr/>
          </p:nvSpPr>
          <p:spPr bwMode="auto">
            <a:xfrm>
              <a:off x="43971" y="8616"/>
              <a:ext cx="28573" cy="3430"/>
            </a:xfrm>
            <a:prstGeom prst="roundRect">
              <a:avLst>
                <a:gd name="adj" fmla="val 16667"/>
              </a:avLst>
            </a:prstGeom>
            <a:solidFill>
              <a:srgbClr val="4BACC6">
                <a:alpha val="0"/>
              </a:srgbClr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Curso formal, con acreditación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24"/>
            <p:cNvSpPr>
              <a:spLocks noChangeArrowheads="1"/>
            </p:cNvSpPr>
            <p:nvPr/>
          </p:nvSpPr>
          <p:spPr bwMode="auto">
            <a:xfrm>
              <a:off x="28461" y="7467"/>
              <a:ext cx="2283" cy="19433"/>
            </a:xfrm>
            <a:prstGeom prst="upDownArrow">
              <a:avLst>
                <a:gd name="adj1" fmla="val 50000"/>
                <a:gd name="adj2" fmla="val 171423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AutoShape 125"/>
            <p:cNvSpPr>
              <a:spLocks noChangeArrowheads="1"/>
            </p:cNvSpPr>
            <p:nvPr/>
          </p:nvSpPr>
          <p:spPr bwMode="auto">
            <a:xfrm>
              <a:off x="32467" y="7467"/>
              <a:ext cx="2275" cy="19433"/>
            </a:xfrm>
            <a:prstGeom prst="upDownArrow">
              <a:avLst>
                <a:gd name="adj1" fmla="val 50000"/>
                <a:gd name="adj2" fmla="val 172026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AutoShape 126"/>
            <p:cNvSpPr>
              <a:spLocks noChangeArrowheads="1"/>
            </p:cNvSpPr>
            <p:nvPr/>
          </p:nvSpPr>
          <p:spPr bwMode="auto">
            <a:xfrm>
              <a:off x="36458" y="7467"/>
              <a:ext cx="2283" cy="19433"/>
            </a:xfrm>
            <a:prstGeom prst="upDownArrow">
              <a:avLst>
                <a:gd name="adj1" fmla="val 50000"/>
                <a:gd name="adj2" fmla="val 171423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AutoShape 127"/>
            <p:cNvSpPr>
              <a:spLocks noChangeArrowheads="1"/>
            </p:cNvSpPr>
            <p:nvPr/>
          </p:nvSpPr>
          <p:spPr bwMode="auto">
            <a:xfrm>
              <a:off x="41039" y="7467"/>
              <a:ext cx="2275" cy="19433"/>
            </a:xfrm>
            <a:prstGeom prst="upDownArrow">
              <a:avLst>
                <a:gd name="adj1" fmla="val 50000"/>
                <a:gd name="adj2" fmla="val 172026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AutoShape 128"/>
            <p:cNvSpPr>
              <a:spLocks noChangeArrowheads="1"/>
            </p:cNvSpPr>
            <p:nvPr/>
          </p:nvSpPr>
          <p:spPr bwMode="auto">
            <a:xfrm>
              <a:off x="25029" y="7460"/>
              <a:ext cx="2275" cy="19432"/>
            </a:xfrm>
            <a:prstGeom prst="upDownArrow">
              <a:avLst>
                <a:gd name="adj1" fmla="val 50000"/>
                <a:gd name="adj2" fmla="val 17201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AutoShape 129"/>
            <p:cNvSpPr>
              <a:spLocks noChangeArrowheads="1"/>
            </p:cNvSpPr>
            <p:nvPr/>
          </p:nvSpPr>
          <p:spPr bwMode="auto">
            <a:xfrm rot="2567238">
              <a:off x="40562" y="9127"/>
              <a:ext cx="2275" cy="20269"/>
            </a:xfrm>
            <a:prstGeom prst="upDownArrow">
              <a:avLst>
                <a:gd name="adj1" fmla="val 50000"/>
                <a:gd name="adj2" fmla="val 179426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AutoShape 130"/>
            <p:cNvSpPr>
              <a:spLocks noChangeArrowheads="1"/>
            </p:cNvSpPr>
            <p:nvPr/>
          </p:nvSpPr>
          <p:spPr bwMode="auto">
            <a:xfrm rot="2567238">
              <a:off x="45612" y="9127"/>
              <a:ext cx="2283" cy="20269"/>
            </a:xfrm>
            <a:prstGeom prst="upDownArrow">
              <a:avLst>
                <a:gd name="adj1" fmla="val 50000"/>
                <a:gd name="adj2" fmla="val 178798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AutoShape 131"/>
            <p:cNvSpPr>
              <a:spLocks noChangeArrowheads="1"/>
            </p:cNvSpPr>
            <p:nvPr/>
          </p:nvSpPr>
          <p:spPr bwMode="auto">
            <a:xfrm rot="2567238">
              <a:off x="50178" y="8638"/>
              <a:ext cx="2290" cy="20277"/>
            </a:xfrm>
            <a:prstGeom prst="upDownArrow">
              <a:avLst>
                <a:gd name="adj1" fmla="val 50000"/>
                <a:gd name="adj2" fmla="val 178322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AutoShape 132"/>
            <p:cNvSpPr>
              <a:spLocks noChangeArrowheads="1"/>
            </p:cNvSpPr>
            <p:nvPr/>
          </p:nvSpPr>
          <p:spPr bwMode="auto">
            <a:xfrm rot="2567238">
              <a:off x="54199" y="9127"/>
              <a:ext cx="2283" cy="20269"/>
            </a:xfrm>
            <a:prstGeom prst="upDownArrow">
              <a:avLst>
                <a:gd name="adj1" fmla="val 50000"/>
                <a:gd name="adj2" fmla="val 178798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77289" y="5926"/>
              <a:ext cx="13093" cy="3201"/>
            </a:xfrm>
            <a:prstGeom prst="rect">
              <a:avLst/>
            </a:prstGeom>
            <a:gradFill rotWithShape="0">
              <a:gsLst>
                <a:gs pos="0">
                  <a:srgbClr val="C3D69B">
                    <a:alpha val="0"/>
                  </a:srgbClr>
                </a:gs>
                <a:gs pos="50000">
                  <a:srgbClr val="9BBB59"/>
                </a:gs>
                <a:gs pos="100000">
                  <a:srgbClr val="C3D69B">
                    <a:alpha val="0"/>
                  </a:srgbClr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F62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400" b="0" i="0" u="none" strike="noStrike" cap="none" normalizeH="0" baseline="0" smtClean="0">
                  <a:ln>
                    <a:noFill/>
                  </a:ln>
                  <a:solidFill>
                    <a:srgbClr val="1D1B11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Acreditación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39"/>
            <p:cNvSpPr>
              <a:spLocks noChangeShapeType="1"/>
            </p:cNvSpPr>
            <p:nvPr/>
          </p:nvSpPr>
          <p:spPr bwMode="auto">
            <a:xfrm>
              <a:off x="45802" y="5911"/>
              <a:ext cx="28073" cy="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AutoShape 140"/>
            <p:cNvSpPr>
              <a:spLocks noChangeShapeType="1"/>
            </p:cNvSpPr>
            <p:nvPr/>
          </p:nvSpPr>
          <p:spPr bwMode="auto">
            <a:xfrm>
              <a:off x="73865" y="5926"/>
              <a:ext cx="7" cy="44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AutoShape 141"/>
            <p:cNvSpPr>
              <a:spLocks noChangeShapeType="1"/>
            </p:cNvSpPr>
            <p:nvPr/>
          </p:nvSpPr>
          <p:spPr bwMode="auto">
            <a:xfrm flipH="1" flipV="1">
              <a:off x="72732" y="10331"/>
              <a:ext cx="112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AutoShape 142"/>
            <p:cNvSpPr>
              <a:spLocks noChangeShapeType="1"/>
            </p:cNvSpPr>
            <p:nvPr/>
          </p:nvSpPr>
          <p:spPr bwMode="auto">
            <a:xfrm>
              <a:off x="73865" y="8060"/>
              <a:ext cx="4095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Rectangle 143"/>
            <p:cNvSpPr>
              <a:spLocks noChangeArrowheads="1"/>
            </p:cNvSpPr>
            <p:nvPr/>
          </p:nvSpPr>
          <p:spPr bwMode="auto">
            <a:xfrm>
              <a:off x="76386" y="27678"/>
              <a:ext cx="8662" cy="3785"/>
            </a:xfrm>
            <a:prstGeom prst="rect">
              <a:avLst/>
            </a:prstGeom>
            <a:gradFill rotWithShape="0">
              <a:gsLst>
                <a:gs pos="0">
                  <a:srgbClr val="B3A2C7">
                    <a:alpha val="0"/>
                  </a:srgbClr>
                </a:gs>
                <a:gs pos="50000">
                  <a:srgbClr val="8064A2"/>
                </a:gs>
                <a:gs pos="100000">
                  <a:srgbClr val="B3A2C7">
                    <a:alpha val="0"/>
                  </a:srgbClr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03152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4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Badges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44"/>
            <p:cNvSpPr>
              <a:spLocks noChangeShapeType="1"/>
            </p:cNvSpPr>
            <p:nvPr/>
          </p:nvSpPr>
          <p:spPr bwMode="auto">
            <a:xfrm flipV="1">
              <a:off x="57835" y="29571"/>
              <a:ext cx="18549" cy="1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850" y="28159"/>
              <a:ext cx="11884" cy="3297"/>
            </a:xfrm>
            <a:prstGeom prst="rect">
              <a:avLst/>
            </a:prstGeom>
            <a:solidFill>
              <a:srgbClr val="8064A2">
                <a:alpha val="0"/>
              </a:srgbClr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0315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Times New Roman" pitchFamily="18" charset="0"/>
                  <a:cs typeface="Arial" pitchFamily="34" charset="0"/>
                </a:rPr>
                <a:t>Estudiantes</a:t>
              </a: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146"/>
            <p:cNvSpPr>
              <a:spLocks noChangeShapeType="1"/>
            </p:cNvSpPr>
            <p:nvPr/>
          </p:nvSpPr>
          <p:spPr bwMode="auto">
            <a:xfrm flipV="1">
              <a:off x="12922" y="29756"/>
              <a:ext cx="4534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54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91264" cy="165618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Enseñar es conseguir que aumente un conocimiento útil para resolver problemas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/>
          <a:lstStyle/>
          <a:p>
            <a:r>
              <a:rPr lang="es-ES" dirty="0" smtClean="0"/>
              <a:t>No es estar a la última en tecnología</a:t>
            </a:r>
          </a:p>
          <a:p>
            <a:r>
              <a:rPr lang="es-ES" dirty="0" smtClean="0"/>
              <a:t>No olvidemos cual es el objetivo</a:t>
            </a:r>
            <a:endParaRPr lang="es-ES" dirty="0"/>
          </a:p>
        </p:txBody>
      </p:sp>
      <p:pic>
        <p:nvPicPr>
          <p:cNvPr id="4" name="Picture 2" descr="https://images-blogger-opensocial.googleusercontent.com/gadgets/proxy?url=http%3A%2F%2F1.bp.blogspot.com%2F-mScIuN-U6d8%2FUs3VQUHEtOI%2FAAAAAAAAKoo%2Fw3CwMAlN6B8%2Fs1600%2Fhypecycle_Gartner_MOOCs.png&amp;container=blogger&amp;gadget=a&amp;rewriteMime=image%2F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416824" cy="4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earn.susd12.org/pluginfile.php/5351/course/section/4315/teacher_carto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14450"/>
            <a:ext cx="6477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MOOC y enseñanza abierta. Tendencias.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" y="1314450"/>
            <a:ext cx="8229600" cy="46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dad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16230</TotalTime>
  <Words>604</Words>
  <Application>Microsoft Office PowerPoint</Application>
  <PresentationFormat>Presentación en pantalla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1_Claridad</vt:lpstr>
      <vt:lpstr>Tema de Office</vt:lpstr>
      <vt:lpstr>Flujo</vt:lpstr>
      <vt:lpstr>3_Flujo</vt:lpstr>
      <vt:lpstr>Ángulos</vt:lpstr>
      <vt:lpstr>1_Intermedio</vt:lpstr>
      <vt:lpstr>2_Claridad</vt:lpstr>
      <vt:lpstr>Cuadrícula</vt:lpstr>
      <vt:lpstr>1_Spring</vt:lpstr>
      <vt:lpstr>1_Tema de Office</vt:lpstr>
      <vt:lpstr>2_Tema de Office</vt:lpstr>
      <vt:lpstr>Diseño instruccional de cursos abiertos en línea</vt:lpstr>
      <vt:lpstr>Diseño instruccional de cursos abiertos en línea umX</vt:lpstr>
      <vt:lpstr>Es un curso…</vt:lpstr>
      <vt:lpstr>Organización de contenidos</vt:lpstr>
      <vt:lpstr>Presentación de PowerPoint</vt:lpstr>
      <vt:lpstr>Presentación de PowerPoint</vt:lpstr>
      <vt:lpstr>Presentación de PowerPoint</vt:lpstr>
      <vt:lpstr>Enseñar es conseguir que aumente un conocimiento útil para resolver problemas</vt:lpstr>
      <vt:lpstr>MOOC y enseñanza abierta. Tendencias.</vt:lpstr>
      <vt:lpstr>El problema de 2 sigma y Mastery Learning</vt:lpstr>
      <vt:lpstr>Mastery learning</vt:lpstr>
      <vt:lpstr>Presentación de PowerPoint</vt:lpstr>
      <vt:lpstr>Presentación de PowerPoint</vt:lpstr>
      <vt:lpstr>Diseño instruccional</vt:lpstr>
      <vt:lpstr>Los modelos y las teorías de diseño instruccional </vt:lpstr>
      <vt:lpstr>La Teoría del Diseño Instruccional de Reigeluth</vt:lpstr>
      <vt:lpstr>Presentación de PowerPoint</vt:lpstr>
      <vt:lpstr>Presentación de PowerPoint</vt:lpstr>
      <vt:lpstr>Curso personalizadode acceso escalable</vt:lpstr>
      <vt:lpstr>http://openedx.blogspot.com.es/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Trabajo</cp:lastModifiedBy>
  <cp:revision>400</cp:revision>
  <dcterms:created xsi:type="dcterms:W3CDTF">2012-07-24T20:20:22Z</dcterms:created>
  <dcterms:modified xsi:type="dcterms:W3CDTF">2016-05-10T04:59:02Z</dcterms:modified>
</cp:coreProperties>
</file>